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7" r:id="rId2"/>
    <p:sldId id="258" r:id="rId3"/>
    <p:sldId id="259" r:id="rId4"/>
    <p:sldId id="260" r:id="rId5"/>
    <p:sldId id="261" r:id="rId6"/>
    <p:sldId id="293" r:id="rId7"/>
    <p:sldId id="294" r:id="rId8"/>
    <p:sldId id="295" r:id="rId9"/>
    <p:sldId id="296" r:id="rId10"/>
    <p:sldId id="271" r:id="rId11"/>
    <p:sldId id="270" r:id="rId12"/>
    <p:sldId id="297" r:id="rId13"/>
    <p:sldId id="298" r:id="rId14"/>
    <p:sldId id="299" r:id="rId15"/>
    <p:sldId id="300" r:id="rId16"/>
    <p:sldId id="301" r:id="rId17"/>
    <p:sldId id="302" r:id="rId18"/>
    <p:sldId id="303" r:id="rId19"/>
    <p:sldId id="304" r:id="rId20"/>
    <p:sldId id="305" r:id="rId21"/>
    <p:sldId id="306" r:id="rId22"/>
    <p:sldId id="307" r:id="rId23"/>
    <p:sldId id="308" r:id="rId24"/>
    <p:sldId id="309" r:id="rId25"/>
    <p:sldId id="310" r:id="rId26"/>
    <p:sldId id="311" r:id="rId27"/>
    <p:sldId id="312" r:id="rId28"/>
    <p:sldId id="313" r:id="rId29"/>
    <p:sldId id="31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2"/>
    <p:restoredTop sz="94257"/>
  </p:normalViewPr>
  <p:slideViewPr>
    <p:cSldViewPr snapToGrid="0" snapToObjects="1">
      <p:cViewPr varScale="1">
        <p:scale>
          <a:sx n="70" d="100"/>
          <a:sy n="70" d="100"/>
        </p:scale>
        <p:origin x="224"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png>
</file>

<file path=ppt/media/image3.png>
</file>

<file path=ppt/media/media1.mp4>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571340-8B1B-F944-AB61-0FF85B4EA166}" type="datetimeFigureOut">
              <a:rPr lang="en-US" smtClean="0"/>
              <a:t>6/13/20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9E061E-01D2-7B43-BCB8-C2DCA08ECECF}" type="slidenum">
              <a:rPr lang="en-US" smtClean="0"/>
              <a:t>‹#›</a:t>
            </a:fld>
            <a:endParaRPr lang="en-US" dirty="0"/>
          </a:p>
        </p:txBody>
      </p:sp>
    </p:spTree>
    <p:extLst>
      <p:ext uri="{BB962C8B-B14F-4D97-AF65-F5344CB8AC3E}">
        <p14:creationId xmlns:p14="http://schemas.microsoft.com/office/powerpoint/2010/main" val="20198313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99E061E-01D2-7B43-BCB8-C2DCA08ECECF}" type="slidenum">
              <a:rPr lang="en-US" smtClean="0"/>
              <a:t>9</a:t>
            </a:fld>
            <a:endParaRPr lang="en-US" dirty="0"/>
          </a:p>
        </p:txBody>
      </p:sp>
    </p:spTree>
    <p:extLst>
      <p:ext uri="{BB962C8B-B14F-4D97-AF65-F5344CB8AC3E}">
        <p14:creationId xmlns:p14="http://schemas.microsoft.com/office/powerpoint/2010/main" val="22768376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4D2EA-9AF2-8B40-8DE5-7E619D9D50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E41C83-95F1-D249-8927-525806F73F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E87A0C3-C718-C14B-A459-E41FFD57EEDE}"/>
              </a:ext>
            </a:extLst>
          </p:cNvPr>
          <p:cNvSpPr>
            <a:spLocks noGrp="1"/>
          </p:cNvSpPr>
          <p:nvPr>
            <p:ph type="dt" sz="half" idx="10"/>
          </p:nvPr>
        </p:nvSpPr>
        <p:spPr/>
        <p:txBody>
          <a:bodyPr/>
          <a:lstStyle/>
          <a:p>
            <a:fld id="{51B7F1B6-490E-CA48-BE97-E50BA6B022BC}" type="datetimeFigureOut">
              <a:rPr lang="en-US" smtClean="0"/>
              <a:t>6/13/20</a:t>
            </a:fld>
            <a:endParaRPr lang="en-US" dirty="0"/>
          </a:p>
        </p:txBody>
      </p:sp>
      <p:sp>
        <p:nvSpPr>
          <p:cNvPr id="5" name="Footer Placeholder 4">
            <a:extLst>
              <a:ext uri="{FF2B5EF4-FFF2-40B4-BE49-F238E27FC236}">
                <a16:creationId xmlns:a16="http://schemas.microsoft.com/office/drawing/2014/main" id="{3BB1EA3E-5689-8E4F-BF2A-2F7E910D87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EF26259-2036-8A44-B2A3-C8252EF3C9A7}"/>
              </a:ext>
            </a:extLst>
          </p:cNvPr>
          <p:cNvSpPr>
            <a:spLocks noGrp="1"/>
          </p:cNvSpPr>
          <p:nvPr>
            <p:ph type="sldNum" sz="quarter" idx="12"/>
          </p:nvPr>
        </p:nvSpPr>
        <p:spPr/>
        <p:txBody>
          <a:bodyPr/>
          <a:lstStyle/>
          <a:p>
            <a:fld id="{C9C1D57B-627C-4E46-B7CB-9D51D03E81FB}" type="slidenum">
              <a:rPr lang="en-US" smtClean="0"/>
              <a:t>‹#›</a:t>
            </a:fld>
            <a:endParaRPr lang="en-US" dirty="0"/>
          </a:p>
        </p:txBody>
      </p:sp>
    </p:spTree>
    <p:extLst>
      <p:ext uri="{BB962C8B-B14F-4D97-AF65-F5344CB8AC3E}">
        <p14:creationId xmlns:p14="http://schemas.microsoft.com/office/powerpoint/2010/main" val="3524866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7B13F-3CD3-4343-B507-B2068CC98C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65443D-6094-EE41-813F-1751748B664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FD28FC-1B00-D948-81CE-F69B833D03C6}"/>
              </a:ext>
            </a:extLst>
          </p:cNvPr>
          <p:cNvSpPr>
            <a:spLocks noGrp="1"/>
          </p:cNvSpPr>
          <p:nvPr>
            <p:ph type="dt" sz="half" idx="10"/>
          </p:nvPr>
        </p:nvSpPr>
        <p:spPr/>
        <p:txBody>
          <a:bodyPr/>
          <a:lstStyle/>
          <a:p>
            <a:fld id="{51B7F1B6-490E-CA48-BE97-E50BA6B022BC}" type="datetimeFigureOut">
              <a:rPr lang="en-US" smtClean="0"/>
              <a:t>6/13/20</a:t>
            </a:fld>
            <a:endParaRPr lang="en-US" dirty="0"/>
          </a:p>
        </p:txBody>
      </p:sp>
      <p:sp>
        <p:nvSpPr>
          <p:cNvPr id="5" name="Footer Placeholder 4">
            <a:extLst>
              <a:ext uri="{FF2B5EF4-FFF2-40B4-BE49-F238E27FC236}">
                <a16:creationId xmlns:a16="http://schemas.microsoft.com/office/drawing/2014/main" id="{374310AF-D8C9-A54A-8C7B-83D469DB6DA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FBA6A19-6B1A-8D4A-9343-99A9F53BA9E6}"/>
              </a:ext>
            </a:extLst>
          </p:cNvPr>
          <p:cNvSpPr>
            <a:spLocks noGrp="1"/>
          </p:cNvSpPr>
          <p:nvPr>
            <p:ph type="sldNum" sz="quarter" idx="12"/>
          </p:nvPr>
        </p:nvSpPr>
        <p:spPr/>
        <p:txBody>
          <a:bodyPr/>
          <a:lstStyle/>
          <a:p>
            <a:fld id="{C9C1D57B-627C-4E46-B7CB-9D51D03E81FB}" type="slidenum">
              <a:rPr lang="en-US" smtClean="0"/>
              <a:t>‹#›</a:t>
            </a:fld>
            <a:endParaRPr lang="en-US" dirty="0"/>
          </a:p>
        </p:txBody>
      </p:sp>
    </p:spTree>
    <p:extLst>
      <p:ext uri="{BB962C8B-B14F-4D97-AF65-F5344CB8AC3E}">
        <p14:creationId xmlns:p14="http://schemas.microsoft.com/office/powerpoint/2010/main" val="27370244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71AC2EF-2F48-CC40-AFC1-1BEE5C665B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74E569-8861-D547-B6DA-2D723AB0769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BD6519-53AA-EC41-91C9-8B3D14676922}"/>
              </a:ext>
            </a:extLst>
          </p:cNvPr>
          <p:cNvSpPr>
            <a:spLocks noGrp="1"/>
          </p:cNvSpPr>
          <p:nvPr>
            <p:ph type="dt" sz="half" idx="10"/>
          </p:nvPr>
        </p:nvSpPr>
        <p:spPr/>
        <p:txBody>
          <a:bodyPr/>
          <a:lstStyle/>
          <a:p>
            <a:fld id="{51B7F1B6-490E-CA48-BE97-E50BA6B022BC}" type="datetimeFigureOut">
              <a:rPr lang="en-US" smtClean="0"/>
              <a:t>6/13/20</a:t>
            </a:fld>
            <a:endParaRPr lang="en-US" dirty="0"/>
          </a:p>
        </p:txBody>
      </p:sp>
      <p:sp>
        <p:nvSpPr>
          <p:cNvPr id="5" name="Footer Placeholder 4">
            <a:extLst>
              <a:ext uri="{FF2B5EF4-FFF2-40B4-BE49-F238E27FC236}">
                <a16:creationId xmlns:a16="http://schemas.microsoft.com/office/drawing/2014/main" id="{D9B76CB5-73B3-014F-B9A3-455DDC85079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BA3AF0D-04A6-B449-A07E-E1007336EBCF}"/>
              </a:ext>
            </a:extLst>
          </p:cNvPr>
          <p:cNvSpPr>
            <a:spLocks noGrp="1"/>
          </p:cNvSpPr>
          <p:nvPr>
            <p:ph type="sldNum" sz="quarter" idx="12"/>
          </p:nvPr>
        </p:nvSpPr>
        <p:spPr/>
        <p:txBody>
          <a:bodyPr/>
          <a:lstStyle/>
          <a:p>
            <a:fld id="{C9C1D57B-627C-4E46-B7CB-9D51D03E81FB}" type="slidenum">
              <a:rPr lang="en-US" smtClean="0"/>
              <a:t>‹#›</a:t>
            </a:fld>
            <a:endParaRPr lang="en-US" dirty="0"/>
          </a:p>
        </p:txBody>
      </p:sp>
    </p:spTree>
    <p:extLst>
      <p:ext uri="{BB962C8B-B14F-4D97-AF65-F5344CB8AC3E}">
        <p14:creationId xmlns:p14="http://schemas.microsoft.com/office/powerpoint/2010/main" val="3515120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4305468-0139-5949-B1EF-5A1EC6890D28}"/>
              </a:ext>
            </a:extLst>
          </p:cNvPr>
          <p:cNvSpPr/>
          <p:nvPr userDrawn="1"/>
        </p:nvSpPr>
        <p:spPr>
          <a:xfrm>
            <a:off x="0" y="1"/>
            <a:ext cx="12192000" cy="6857999"/>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C4EE503-436F-DD42-8A0E-E86B8434A97B}"/>
              </a:ext>
            </a:extLst>
          </p:cNvPr>
          <p:cNvSpPr>
            <a:spLocks noGrp="1"/>
          </p:cNvSpPr>
          <p:nvPr>
            <p:ph type="title"/>
          </p:nvPr>
        </p:nvSpPr>
        <p:spPr>
          <a:xfrm>
            <a:off x="0" y="1"/>
            <a:ext cx="12192000" cy="621792"/>
          </a:xfrm>
        </p:spPr>
        <p:txBody>
          <a:bodyPr/>
          <a:lstStyle>
            <a:lvl1pPr>
              <a:defRPr>
                <a:solidFill>
                  <a:schemeClr val="bg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F2A18D1F-ACFE-CB48-B84F-2A34322B50F9}"/>
              </a:ext>
            </a:extLst>
          </p:cNvPr>
          <p:cNvSpPr>
            <a:spLocks noGrp="1"/>
          </p:cNvSpPr>
          <p:nvPr>
            <p:ph idx="1"/>
          </p:nvPr>
        </p:nvSpPr>
        <p:spPr>
          <a:xfrm>
            <a:off x="0" y="621792"/>
            <a:ext cx="12192000" cy="6236207"/>
          </a:xfrm>
        </p:spPr>
        <p:txBody>
          <a:bodyPr/>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84685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1734C-8236-5B44-874F-E8C4A034F6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573AB06-7211-8F4A-91BC-CA38A7F8C9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49ED173-0AAA-6F43-BB7C-6B657B57AFE9}"/>
              </a:ext>
            </a:extLst>
          </p:cNvPr>
          <p:cNvSpPr>
            <a:spLocks noGrp="1"/>
          </p:cNvSpPr>
          <p:nvPr>
            <p:ph type="dt" sz="half" idx="10"/>
          </p:nvPr>
        </p:nvSpPr>
        <p:spPr/>
        <p:txBody>
          <a:bodyPr/>
          <a:lstStyle/>
          <a:p>
            <a:fld id="{51B7F1B6-490E-CA48-BE97-E50BA6B022BC}" type="datetimeFigureOut">
              <a:rPr lang="en-US" smtClean="0"/>
              <a:t>6/13/20</a:t>
            </a:fld>
            <a:endParaRPr lang="en-US" dirty="0"/>
          </a:p>
        </p:txBody>
      </p:sp>
      <p:sp>
        <p:nvSpPr>
          <p:cNvPr id="5" name="Footer Placeholder 4">
            <a:extLst>
              <a:ext uri="{FF2B5EF4-FFF2-40B4-BE49-F238E27FC236}">
                <a16:creationId xmlns:a16="http://schemas.microsoft.com/office/drawing/2014/main" id="{101E8F69-8936-5B41-997F-D1493288D0E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12B2FCF-5F1A-CD41-A66A-96BBFE2AB95B}"/>
              </a:ext>
            </a:extLst>
          </p:cNvPr>
          <p:cNvSpPr>
            <a:spLocks noGrp="1"/>
          </p:cNvSpPr>
          <p:nvPr>
            <p:ph type="sldNum" sz="quarter" idx="12"/>
          </p:nvPr>
        </p:nvSpPr>
        <p:spPr/>
        <p:txBody>
          <a:bodyPr/>
          <a:lstStyle/>
          <a:p>
            <a:fld id="{C9C1D57B-627C-4E46-B7CB-9D51D03E81FB}" type="slidenum">
              <a:rPr lang="en-US" smtClean="0"/>
              <a:t>‹#›</a:t>
            </a:fld>
            <a:endParaRPr lang="en-US" dirty="0"/>
          </a:p>
        </p:txBody>
      </p:sp>
    </p:spTree>
    <p:extLst>
      <p:ext uri="{BB962C8B-B14F-4D97-AF65-F5344CB8AC3E}">
        <p14:creationId xmlns:p14="http://schemas.microsoft.com/office/powerpoint/2010/main" val="19261986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80648-6A70-D04D-B5B6-4DF2B6909C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BF26EE-AFFB-A045-9700-B1EDD5C1DA9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9AA182C-506F-184D-8860-D3942C33A6D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6835C4-F55B-2546-A25E-0F8D95D3D162}"/>
              </a:ext>
            </a:extLst>
          </p:cNvPr>
          <p:cNvSpPr>
            <a:spLocks noGrp="1"/>
          </p:cNvSpPr>
          <p:nvPr>
            <p:ph type="dt" sz="half" idx="10"/>
          </p:nvPr>
        </p:nvSpPr>
        <p:spPr/>
        <p:txBody>
          <a:bodyPr/>
          <a:lstStyle/>
          <a:p>
            <a:fld id="{51B7F1B6-490E-CA48-BE97-E50BA6B022BC}" type="datetimeFigureOut">
              <a:rPr lang="en-US" smtClean="0"/>
              <a:t>6/13/20</a:t>
            </a:fld>
            <a:endParaRPr lang="en-US" dirty="0"/>
          </a:p>
        </p:txBody>
      </p:sp>
      <p:sp>
        <p:nvSpPr>
          <p:cNvPr id="6" name="Footer Placeholder 5">
            <a:extLst>
              <a:ext uri="{FF2B5EF4-FFF2-40B4-BE49-F238E27FC236}">
                <a16:creationId xmlns:a16="http://schemas.microsoft.com/office/drawing/2014/main" id="{915E6DA2-DEBE-524B-BE32-DD0820115FA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9D2E47-8978-7242-8444-BC9B9E66488D}"/>
              </a:ext>
            </a:extLst>
          </p:cNvPr>
          <p:cNvSpPr>
            <a:spLocks noGrp="1"/>
          </p:cNvSpPr>
          <p:nvPr>
            <p:ph type="sldNum" sz="quarter" idx="12"/>
          </p:nvPr>
        </p:nvSpPr>
        <p:spPr/>
        <p:txBody>
          <a:bodyPr/>
          <a:lstStyle/>
          <a:p>
            <a:fld id="{C9C1D57B-627C-4E46-B7CB-9D51D03E81FB}" type="slidenum">
              <a:rPr lang="en-US" smtClean="0"/>
              <a:t>‹#›</a:t>
            </a:fld>
            <a:endParaRPr lang="en-US" dirty="0"/>
          </a:p>
        </p:txBody>
      </p:sp>
    </p:spTree>
    <p:extLst>
      <p:ext uri="{BB962C8B-B14F-4D97-AF65-F5344CB8AC3E}">
        <p14:creationId xmlns:p14="http://schemas.microsoft.com/office/powerpoint/2010/main" val="3927704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370E5-DE92-0747-B6D9-460A2675C54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97661A2-12CD-1E43-BCD1-A214165D7A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E0AFD32-2A92-B042-BCF3-8563FDEE100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3E9DCC-2F99-7D4C-917A-E1BE2ADD58D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BB553E-C94F-5E4F-A76E-50CCD093EB4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00520F-32A7-164C-BEC2-20AF08A8FF3F}"/>
              </a:ext>
            </a:extLst>
          </p:cNvPr>
          <p:cNvSpPr>
            <a:spLocks noGrp="1"/>
          </p:cNvSpPr>
          <p:nvPr>
            <p:ph type="dt" sz="half" idx="10"/>
          </p:nvPr>
        </p:nvSpPr>
        <p:spPr/>
        <p:txBody>
          <a:bodyPr/>
          <a:lstStyle/>
          <a:p>
            <a:fld id="{51B7F1B6-490E-CA48-BE97-E50BA6B022BC}" type="datetimeFigureOut">
              <a:rPr lang="en-US" smtClean="0"/>
              <a:t>6/13/20</a:t>
            </a:fld>
            <a:endParaRPr lang="en-US" dirty="0"/>
          </a:p>
        </p:txBody>
      </p:sp>
      <p:sp>
        <p:nvSpPr>
          <p:cNvPr id="8" name="Footer Placeholder 7">
            <a:extLst>
              <a:ext uri="{FF2B5EF4-FFF2-40B4-BE49-F238E27FC236}">
                <a16:creationId xmlns:a16="http://schemas.microsoft.com/office/drawing/2014/main" id="{24BF3E0D-8C53-F24E-A9B3-46D10C19B68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991BBED-5BA8-DF42-993D-FF581308FA37}"/>
              </a:ext>
            </a:extLst>
          </p:cNvPr>
          <p:cNvSpPr>
            <a:spLocks noGrp="1"/>
          </p:cNvSpPr>
          <p:nvPr>
            <p:ph type="sldNum" sz="quarter" idx="12"/>
          </p:nvPr>
        </p:nvSpPr>
        <p:spPr/>
        <p:txBody>
          <a:bodyPr/>
          <a:lstStyle/>
          <a:p>
            <a:fld id="{C9C1D57B-627C-4E46-B7CB-9D51D03E81FB}" type="slidenum">
              <a:rPr lang="en-US" smtClean="0"/>
              <a:t>‹#›</a:t>
            </a:fld>
            <a:endParaRPr lang="en-US" dirty="0"/>
          </a:p>
        </p:txBody>
      </p:sp>
    </p:spTree>
    <p:extLst>
      <p:ext uri="{BB962C8B-B14F-4D97-AF65-F5344CB8AC3E}">
        <p14:creationId xmlns:p14="http://schemas.microsoft.com/office/powerpoint/2010/main" val="4289272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EF134-BCA7-3249-AF29-11DAD01A9E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3710BC-5139-4448-B160-AA56E4A22684}"/>
              </a:ext>
            </a:extLst>
          </p:cNvPr>
          <p:cNvSpPr>
            <a:spLocks noGrp="1"/>
          </p:cNvSpPr>
          <p:nvPr>
            <p:ph type="dt" sz="half" idx="10"/>
          </p:nvPr>
        </p:nvSpPr>
        <p:spPr/>
        <p:txBody>
          <a:bodyPr/>
          <a:lstStyle/>
          <a:p>
            <a:fld id="{51B7F1B6-490E-CA48-BE97-E50BA6B022BC}" type="datetimeFigureOut">
              <a:rPr lang="en-US" smtClean="0"/>
              <a:t>6/13/20</a:t>
            </a:fld>
            <a:endParaRPr lang="en-US" dirty="0"/>
          </a:p>
        </p:txBody>
      </p:sp>
      <p:sp>
        <p:nvSpPr>
          <p:cNvPr id="4" name="Footer Placeholder 3">
            <a:extLst>
              <a:ext uri="{FF2B5EF4-FFF2-40B4-BE49-F238E27FC236}">
                <a16:creationId xmlns:a16="http://schemas.microsoft.com/office/drawing/2014/main" id="{206A4094-1D0F-F741-8E61-4F778AEBA9E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A5A71D9-5244-904D-A625-6D8E09FEB4CC}"/>
              </a:ext>
            </a:extLst>
          </p:cNvPr>
          <p:cNvSpPr>
            <a:spLocks noGrp="1"/>
          </p:cNvSpPr>
          <p:nvPr>
            <p:ph type="sldNum" sz="quarter" idx="12"/>
          </p:nvPr>
        </p:nvSpPr>
        <p:spPr/>
        <p:txBody>
          <a:bodyPr/>
          <a:lstStyle/>
          <a:p>
            <a:fld id="{C9C1D57B-627C-4E46-B7CB-9D51D03E81FB}" type="slidenum">
              <a:rPr lang="en-US" smtClean="0"/>
              <a:t>‹#›</a:t>
            </a:fld>
            <a:endParaRPr lang="en-US" dirty="0"/>
          </a:p>
        </p:txBody>
      </p:sp>
    </p:spTree>
    <p:extLst>
      <p:ext uri="{BB962C8B-B14F-4D97-AF65-F5344CB8AC3E}">
        <p14:creationId xmlns:p14="http://schemas.microsoft.com/office/powerpoint/2010/main" val="2762780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3CDB35-6B2B-AD41-B0B5-0001EBFBD323}"/>
              </a:ext>
            </a:extLst>
          </p:cNvPr>
          <p:cNvSpPr>
            <a:spLocks noGrp="1"/>
          </p:cNvSpPr>
          <p:nvPr>
            <p:ph type="dt" sz="half" idx="10"/>
          </p:nvPr>
        </p:nvSpPr>
        <p:spPr/>
        <p:txBody>
          <a:bodyPr/>
          <a:lstStyle/>
          <a:p>
            <a:fld id="{51B7F1B6-490E-CA48-BE97-E50BA6B022BC}" type="datetimeFigureOut">
              <a:rPr lang="en-US" smtClean="0"/>
              <a:t>6/13/20</a:t>
            </a:fld>
            <a:endParaRPr lang="en-US" dirty="0"/>
          </a:p>
        </p:txBody>
      </p:sp>
      <p:sp>
        <p:nvSpPr>
          <p:cNvPr id="3" name="Footer Placeholder 2">
            <a:extLst>
              <a:ext uri="{FF2B5EF4-FFF2-40B4-BE49-F238E27FC236}">
                <a16:creationId xmlns:a16="http://schemas.microsoft.com/office/drawing/2014/main" id="{6A0F0274-3BD8-2C48-A7F4-C48E5BF6DC9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42A16E10-0CF7-D04D-A1AB-9FD8E5D3F0A8}"/>
              </a:ext>
            </a:extLst>
          </p:cNvPr>
          <p:cNvSpPr>
            <a:spLocks noGrp="1"/>
          </p:cNvSpPr>
          <p:nvPr>
            <p:ph type="sldNum" sz="quarter" idx="12"/>
          </p:nvPr>
        </p:nvSpPr>
        <p:spPr/>
        <p:txBody>
          <a:bodyPr/>
          <a:lstStyle/>
          <a:p>
            <a:fld id="{C9C1D57B-627C-4E46-B7CB-9D51D03E81FB}" type="slidenum">
              <a:rPr lang="en-US" smtClean="0"/>
              <a:t>‹#›</a:t>
            </a:fld>
            <a:endParaRPr lang="en-US" dirty="0"/>
          </a:p>
        </p:txBody>
      </p:sp>
    </p:spTree>
    <p:extLst>
      <p:ext uri="{BB962C8B-B14F-4D97-AF65-F5344CB8AC3E}">
        <p14:creationId xmlns:p14="http://schemas.microsoft.com/office/powerpoint/2010/main" val="232976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131F18-9863-3D4E-84F6-8DE9404618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144907-5493-3144-8D53-DA814D7968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6D6F08-DCCD-A049-8A6C-D160EAD668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5FECC41-744B-ED4E-BCC3-F69D8810B6A4}"/>
              </a:ext>
            </a:extLst>
          </p:cNvPr>
          <p:cNvSpPr>
            <a:spLocks noGrp="1"/>
          </p:cNvSpPr>
          <p:nvPr>
            <p:ph type="dt" sz="half" idx="10"/>
          </p:nvPr>
        </p:nvSpPr>
        <p:spPr/>
        <p:txBody>
          <a:bodyPr/>
          <a:lstStyle/>
          <a:p>
            <a:fld id="{51B7F1B6-490E-CA48-BE97-E50BA6B022BC}" type="datetimeFigureOut">
              <a:rPr lang="en-US" smtClean="0"/>
              <a:t>6/13/20</a:t>
            </a:fld>
            <a:endParaRPr lang="en-US" dirty="0"/>
          </a:p>
        </p:txBody>
      </p:sp>
      <p:sp>
        <p:nvSpPr>
          <p:cNvPr id="6" name="Footer Placeholder 5">
            <a:extLst>
              <a:ext uri="{FF2B5EF4-FFF2-40B4-BE49-F238E27FC236}">
                <a16:creationId xmlns:a16="http://schemas.microsoft.com/office/drawing/2014/main" id="{063EC0BD-CC58-1B4C-A2C4-E60839FAEE0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06D2D98-0F2A-4A41-890D-883A85A6E2C4}"/>
              </a:ext>
            </a:extLst>
          </p:cNvPr>
          <p:cNvSpPr>
            <a:spLocks noGrp="1"/>
          </p:cNvSpPr>
          <p:nvPr>
            <p:ph type="sldNum" sz="quarter" idx="12"/>
          </p:nvPr>
        </p:nvSpPr>
        <p:spPr/>
        <p:txBody>
          <a:bodyPr/>
          <a:lstStyle/>
          <a:p>
            <a:fld id="{C9C1D57B-627C-4E46-B7CB-9D51D03E81FB}" type="slidenum">
              <a:rPr lang="en-US" smtClean="0"/>
              <a:t>‹#›</a:t>
            </a:fld>
            <a:endParaRPr lang="en-US" dirty="0"/>
          </a:p>
        </p:txBody>
      </p:sp>
    </p:spTree>
    <p:extLst>
      <p:ext uri="{BB962C8B-B14F-4D97-AF65-F5344CB8AC3E}">
        <p14:creationId xmlns:p14="http://schemas.microsoft.com/office/powerpoint/2010/main" val="2816922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BCED0-3A6E-3E45-9AFB-C72091A351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C20A2A8-8964-CD46-8011-E18CE94002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857B5EED-5161-E842-A24A-40163A5026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2EBFDE5-2D34-6C4C-AF21-797B64AF1DEA}"/>
              </a:ext>
            </a:extLst>
          </p:cNvPr>
          <p:cNvSpPr>
            <a:spLocks noGrp="1"/>
          </p:cNvSpPr>
          <p:nvPr>
            <p:ph type="dt" sz="half" idx="10"/>
          </p:nvPr>
        </p:nvSpPr>
        <p:spPr/>
        <p:txBody>
          <a:bodyPr/>
          <a:lstStyle/>
          <a:p>
            <a:fld id="{51B7F1B6-490E-CA48-BE97-E50BA6B022BC}" type="datetimeFigureOut">
              <a:rPr lang="en-US" smtClean="0"/>
              <a:t>6/13/20</a:t>
            </a:fld>
            <a:endParaRPr lang="en-US" dirty="0"/>
          </a:p>
        </p:txBody>
      </p:sp>
      <p:sp>
        <p:nvSpPr>
          <p:cNvPr id="6" name="Footer Placeholder 5">
            <a:extLst>
              <a:ext uri="{FF2B5EF4-FFF2-40B4-BE49-F238E27FC236}">
                <a16:creationId xmlns:a16="http://schemas.microsoft.com/office/drawing/2014/main" id="{956DC1CC-8FF8-0043-A7FD-C3A0EBB5D43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5475B65-F39A-0B48-B2E4-2E9D68081E54}"/>
              </a:ext>
            </a:extLst>
          </p:cNvPr>
          <p:cNvSpPr>
            <a:spLocks noGrp="1"/>
          </p:cNvSpPr>
          <p:nvPr>
            <p:ph type="sldNum" sz="quarter" idx="12"/>
          </p:nvPr>
        </p:nvSpPr>
        <p:spPr/>
        <p:txBody>
          <a:bodyPr/>
          <a:lstStyle/>
          <a:p>
            <a:fld id="{C9C1D57B-627C-4E46-B7CB-9D51D03E81FB}" type="slidenum">
              <a:rPr lang="en-US" smtClean="0"/>
              <a:t>‹#›</a:t>
            </a:fld>
            <a:endParaRPr lang="en-US" dirty="0"/>
          </a:p>
        </p:txBody>
      </p:sp>
    </p:spTree>
    <p:extLst>
      <p:ext uri="{BB962C8B-B14F-4D97-AF65-F5344CB8AC3E}">
        <p14:creationId xmlns:p14="http://schemas.microsoft.com/office/powerpoint/2010/main" val="3663298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5261A0-781B-5E43-AE98-E7AD105E01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B05F4D1-481F-FC46-B22D-C3962F1473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D177A4-A23F-E341-9A39-1189EE6A70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B7F1B6-490E-CA48-BE97-E50BA6B022BC}" type="datetimeFigureOut">
              <a:rPr lang="en-US" smtClean="0"/>
              <a:t>6/13/20</a:t>
            </a:fld>
            <a:endParaRPr lang="en-US" dirty="0"/>
          </a:p>
        </p:txBody>
      </p:sp>
      <p:sp>
        <p:nvSpPr>
          <p:cNvPr id="5" name="Footer Placeholder 4">
            <a:extLst>
              <a:ext uri="{FF2B5EF4-FFF2-40B4-BE49-F238E27FC236}">
                <a16:creationId xmlns:a16="http://schemas.microsoft.com/office/drawing/2014/main" id="{A539E0B9-857B-A742-B0D9-FC5D463E3E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4975F38-3C92-344B-A4F4-7D2C3C97A9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C1D57B-627C-4E46-B7CB-9D51D03E81FB}" type="slidenum">
              <a:rPr lang="en-US" smtClean="0"/>
              <a:t>‹#›</a:t>
            </a:fld>
            <a:endParaRPr lang="en-US" dirty="0"/>
          </a:p>
        </p:txBody>
      </p:sp>
    </p:spTree>
    <p:extLst>
      <p:ext uri="{BB962C8B-B14F-4D97-AF65-F5344CB8AC3E}">
        <p14:creationId xmlns:p14="http://schemas.microsoft.com/office/powerpoint/2010/main" val="11528438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70B28-3547-EE4D-BFF2-B5F9E4B6AF2D}"/>
              </a:ext>
            </a:extLst>
          </p:cNvPr>
          <p:cNvSpPr>
            <a:spLocks noGrp="1"/>
          </p:cNvSpPr>
          <p:nvPr>
            <p:ph type="title"/>
          </p:nvPr>
        </p:nvSpPr>
        <p:spPr/>
        <p:txBody>
          <a:bodyPr>
            <a:normAutofit fontScale="90000"/>
          </a:bodyPr>
          <a:lstStyle/>
          <a:p>
            <a:r>
              <a:rPr lang="en-US" dirty="0"/>
              <a:t>5.2 Language Translators</a:t>
            </a:r>
          </a:p>
        </p:txBody>
      </p:sp>
      <p:sp>
        <p:nvSpPr>
          <p:cNvPr id="3" name="Content Placeholder 2">
            <a:extLst>
              <a:ext uri="{FF2B5EF4-FFF2-40B4-BE49-F238E27FC236}">
                <a16:creationId xmlns:a16="http://schemas.microsoft.com/office/drawing/2014/main" id="{74CC03D6-6506-3444-B2D9-207E4580A79B}"/>
              </a:ext>
            </a:extLst>
          </p:cNvPr>
          <p:cNvSpPr>
            <a:spLocks noGrp="1"/>
          </p:cNvSpPr>
          <p:nvPr>
            <p:ph idx="1"/>
          </p:nvPr>
        </p:nvSpPr>
        <p:spPr>
          <a:solidFill>
            <a:schemeClr val="accent2"/>
          </a:solidFill>
        </p:spPr>
        <p:txBody>
          <a:bodyPr/>
          <a:lstStyle/>
          <a:p>
            <a:pPr marL="514350" indent="-514350">
              <a:buFont typeface="+mj-lt"/>
              <a:buAutoNum type="arabicPeriod"/>
            </a:pPr>
            <a:r>
              <a:rPr lang="en-GB" dirty="0"/>
              <a:t>assembler software for the translation of an assembly language program </a:t>
            </a:r>
          </a:p>
          <a:p>
            <a:pPr marL="514350" indent="-514350">
              <a:buFont typeface="+mj-lt"/>
              <a:buAutoNum type="arabicPeriod"/>
            </a:pPr>
            <a:r>
              <a:rPr lang="en-GB" dirty="0"/>
              <a:t>a compiler for the translation of a high-level language program </a:t>
            </a:r>
          </a:p>
          <a:p>
            <a:pPr marL="514350" indent="-514350">
              <a:buFont typeface="+mj-lt"/>
              <a:buAutoNum type="arabicPeriod"/>
            </a:pPr>
            <a:r>
              <a:rPr lang="en-GB" dirty="0"/>
              <a:t>an interpreter for translation and execution of a high-level language program </a:t>
            </a:r>
          </a:p>
          <a:p>
            <a:pPr marL="514350" indent="-514350">
              <a:buFont typeface="+mj-lt"/>
              <a:buAutoNum type="arabicPeriod"/>
            </a:pPr>
            <a:r>
              <a:rPr lang="en-GB" dirty="0"/>
              <a:t>Explain the benefits and drawbacks of using either a compiler or interpreter and justify the use of each </a:t>
            </a:r>
          </a:p>
          <a:p>
            <a:pPr marL="514350" indent="-514350">
              <a:buFont typeface="+mj-lt"/>
              <a:buAutoNum type="arabicPeriod"/>
            </a:pPr>
            <a:r>
              <a:rPr lang="en-GB" dirty="0"/>
              <a:t>Show awareness that high-level language programs may be partially compiled and partially interpreted, such as Java </a:t>
            </a:r>
          </a:p>
          <a:p>
            <a:pPr marL="514350" indent="-514350">
              <a:buFont typeface="+mj-lt"/>
              <a:buAutoNum type="arabicPeriod"/>
            </a:pPr>
            <a:r>
              <a:rPr lang="en-GB" dirty="0"/>
              <a:t>Describe features found in a typical Integrated Development Environment (IDE)</a:t>
            </a:r>
          </a:p>
          <a:p>
            <a:pPr marL="514350" indent="-514350">
              <a:buFont typeface="+mj-lt"/>
              <a:buAutoNum type="arabicPeriod"/>
            </a:pPr>
            <a:r>
              <a:rPr lang="en-GB" dirty="0"/>
              <a:t>for initial error detection, including dynamic syntax checks </a:t>
            </a:r>
          </a:p>
          <a:p>
            <a:pPr marL="514350" indent="-514350">
              <a:buFont typeface="+mj-lt"/>
              <a:buAutoNum type="arabicPeriod"/>
            </a:pPr>
            <a:r>
              <a:rPr lang="en-GB" dirty="0"/>
              <a:t>for presentation, including prettyprint, expand and collapse code blocks </a:t>
            </a:r>
          </a:p>
          <a:p>
            <a:pPr marL="514350" indent="-514350">
              <a:buFont typeface="+mj-lt"/>
              <a:buAutoNum type="arabicPeriod"/>
            </a:pPr>
            <a:r>
              <a:rPr lang="en-GB" dirty="0"/>
              <a:t>for debugging, including single stepping, breakpoints, i.e. variables, expressions, report window </a:t>
            </a:r>
          </a:p>
          <a:p>
            <a:endParaRPr lang="en-GB" dirty="0"/>
          </a:p>
          <a:p>
            <a:pPr marL="514350" indent="-514350">
              <a:buFont typeface="+mj-lt"/>
              <a:buAutoNum type="arabicPeriod"/>
            </a:pPr>
            <a:endParaRPr lang="en-US" dirty="0"/>
          </a:p>
        </p:txBody>
      </p:sp>
    </p:spTree>
    <p:extLst>
      <p:ext uri="{BB962C8B-B14F-4D97-AF65-F5344CB8AC3E}">
        <p14:creationId xmlns:p14="http://schemas.microsoft.com/office/powerpoint/2010/main" val="15005478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DD80DCB-BC13-9E47-885B-D83BF7682295}"/>
              </a:ext>
            </a:extLst>
          </p:cNvPr>
          <p:cNvSpPr>
            <a:spLocks noGrp="1"/>
          </p:cNvSpPr>
          <p:nvPr>
            <p:ph idx="1"/>
          </p:nvPr>
        </p:nvSpPr>
        <p:spPr/>
        <p:txBody>
          <a:bodyPr>
            <a:normAutofit fontScale="92500" lnSpcReduction="20000"/>
          </a:bodyPr>
          <a:lstStyle/>
          <a:p>
            <a:r>
              <a:rPr lang="en-GB" dirty="0"/>
              <a:t>Q1. To get a computer to understand you, what has to be translated?</a:t>
            </a:r>
          </a:p>
          <a:p>
            <a:r>
              <a:rPr lang="en-GB" dirty="0"/>
              <a:t>Q2. How many types of translator are there?</a:t>
            </a:r>
          </a:p>
          <a:p>
            <a:r>
              <a:rPr lang="en-GB" dirty="0"/>
              <a:t>Q3. Name the different translators</a:t>
            </a:r>
          </a:p>
          <a:p>
            <a:r>
              <a:rPr lang="en-GB" dirty="0"/>
              <a:t>Q4. Instead of Gobbldy-Gook, what language does it actually get translated into?</a:t>
            </a:r>
          </a:p>
          <a:p>
            <a:r>
              <a:rPr lang="en-GB" dirty="0"/>
              <a:t>Q5. True or false, the interpreter leaves you.</a:t>
            </a:r>
          </a:p>
          <a:p>
            <a:r>
              <a:rPr lang="en-GB" dirty="0"/>
              <a:t>Q6. Using an interpreter means you cannot correct your mistake. True or False?</a:t>
            </a:r>
          </a:p>
          <a:p>
            <a:r>
              <a:rPr lang="en-GB" dirty="0"/>
              <a:t>Q7. What is the main difference the compiler has over other translator</a:t>
            </a:r>
          </a:p>
          <a:p>
            <a:r>
              <a:rPr lang="en-GB" dirty="0"/>
              <a:t>Q8. True or false, the compiler stays with you</a:t>
            </a:r>
          </a:p>
          <a:p>
            <a:r>
              <a:rPr lang="en-GB" dirty="0"/>
              <a:t>Q9. When using a compiler, the mechanic has to wait for each instruction to be translated one by one. True or false?</a:t>
            </a:r>
          </a:p>
          <a:p>
            <a:r>
              <a:rPr lang="en-GB" dirty="0"/>
              <a:t>Q10. Explain the advantages and disadvantages of the different translators types</a:t>
            </a:r>
          </a:p>
          <a:p>
            <a:r>
              <a:rPr lang="en-GB" dirty="0"/>
              <a:t>Q11. What is one way to remember the way the interpreter works?</a:t>
            </a:r>
          </a:p>
          <a:p>
            <a:r>
              <a:rPr lang="en-GB" dirty="0"/>
              <a:t>Q12. What is one way to remember the way the compiler works?</a:t>
            </a:r>
          </a:p>
          <a:p>
            <a:r>
              <a:rPr lang="en-GB" dirty="0"/>
              <a:t>Q13. What part of a computer is the ‘mechanic’? </a:t>
            </a:r>
          </a:p>
          <a:p>
            <a:r>
              <a:rPr lang="en-GB" dirty="0"/>
              <a:t>Q14. Which translator do you have to use in modern computers?</a:t>
            </a:r>
          </a:p>
          <a:p>
            <a:endParaRPr lang="en-US" dirty="0"/>
          </a:p>
        </p:txBody>
      </p:sp>
      <p:sp>
        <p:nvSpPr>
          <p:cNvPr id="7" name="Title 6">
            <a:extLst>
              <a:ext uri="{FF2B5EF4-FFF2-40B4-BE49-F238E27FC236}">
                <a16:creationId xmlns:a16="http://schemas.microsoft.com/office/drawing/2014/main" id="{B6EE7CD8-B3C1-9D43-ABD3-F7838754E56E}"/>
              </a:ext>
            </a:extLst>
          </p:cNvPr>
          <p:cNvSpPr>
            <a:spLocks noGrp="1"/>
          </p:cNvSpPr>
          <p:nvPr>
            <p:ph type="title"/>
          </p:nvPr>
        </p:nvSpPr>
        <p:spPr/>
        <p:txBody>
          <a:bodyPr>
            <a:normAutofit fontScale="90000"/>
          </a:bodyPr>
          <a:lstStyle/>
          <a:p>
            <a:r>
              <a:rPr lang="en-US" dirty="0"/>
              <a:t>Video Questions:</a:t>
            </a:r>
          </a:p>
        </p:txBody>
      </p:sp>
    </p:spTree>
    <p:extLst>
      <p:ext uri="{BB962C8B-B14F-4D97-AF65-F5344CB8AC3E}">
        <p14:creationId xmlns:p14="http://schemas.microsoft.com/office/powerpoint/2010/main" val="37003304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endParaRPr lang="en-GB" dirty="0"/>
          </a:p>
        </p:txBody>
      </p:sp>
      <p:pic>
        <p:nvPicPr>
          <p:cNvPr id="4" name="Interpreters and Compilers (Bits and Bytes, Episode 6).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p:spPr>
      </p:pic>
    </p:spTree>
    <p:extLst>
      <p:ext uri="{BB962C8B-B14F-4D97-AF65-F5344CB8AC3E}">
        <p14:creationId xmlns:p14="http://schemas.microsoft.com/office/powerpoint/2010/main" val="3405038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54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DD80DCB-BC13-9E47-885B-D83BF7682295}"/>
              </a:ext>
            </a:extLst>
          </p:cNvPr>
          <p:cNvSpPr>
            <a:spLocks noGrp="1"/>
          </p:cNvSpPr>
          <p:nvPr>
            <p:ph idx="1"/>
          </p:nvPr>
        </p:nvSpPr>
        <p:spPr/>
        <p:txBody>
          <a:bodyPr>
            <a:normAutofit fontScale="92500" lnSpcReduction="20000"/>
          </a:bodyPr>
          <a:lstStyle/>
          <a:p>
            <a:r>
              <a:rPr lang="en-GB" dirty="0"/>
              <a:t>Q1. To get a computer to understand you, what has to be translated?</a:t>
            </a:r>
          </a:p>
          <a:p>
            <a:r>
              <a:rPr lang="en-GB" dirty="0"/>
              <a:t>Q2. How many types of translator are there?</a:t>
            </a:r>
          </a:p>
          <a:p>
            <a:r>
              <a:rPr lang="en-GB" dirty="0"/>
              <a:t>Q3. Name the different translators</a:t>
            </a:r>
          </a:p>
          <a:p>
            <a:r>
              <a:rPr lang="en-GB" dirty="0"/>
              <a:t>Q4. Instead of Gobbldy-Gook, what language does it actually get translated into?</a:t>
            </a:r>
          </a:p>
          <a:p>
            <a:r>
              <a:rPr lang="en-GB" dirty="0"/>
              <a:t>Q5. True or false, the interpreter leaves you.</a:t>
            </a:r>
          </a:p>
          <a:p>
            <a:r>
              <a:rPr lang="en-GB" dirty="0"/>
              <a:t>Q6. Using an interpreter means you cannot correct your mistake. True or False?</a:t>
            </a:r>
          </a:p>
          <a:p>
            <a:r>
              <a:rPr lang="en-GB" dirty="0"/>
              <a:t>Q7. What is the main difference the compiler has over other translator</a:t>
            </a:r>
          </a:p>
          <a:p>
            <a:r>
              <a:rPr lang="en-GB" dirty="0"/>
              <a:t>Q8. True or false, the compiler stays with you</a:t>
            </a:r>
          </a:p>
          <a:p>
            <a:r>
              <a:rPr lang="en-GB" dirty="0"/>
              <a:t>Q9. When using a compiler, the mechanic has to wait for each instruction to be translated one by one. True or false?</a:t>
            </a:r>
          </a:p>
          <a:p>
            <a:r>
              <a:rPr lang="en-GB" dirty="0"/>
              <a:t>Q10. Explain the advantages and disadvantages of the different translators types</a:t>
            </a:r>
          </a:p>
          <a:p>
            <a:r>
              <a:rPr lang="en-GB" dirty="0"/>
              <a:t>Q11. What is one way to remember the way the interpreter works?</a:t>
            </a:r>
          </a:p>
          <a:p>
            <a:r>
              <a:rPr lang="en-GB" dirty="0"/>
              <a:t>Q12. What is one way to remember the way the compiler works?</a:t>
            </a:r>
          </a:p>
          <a:p>
            <a:r>
              <a:rPr lang="en-GB" dirty="0"/>
              <a:t>Q13. What part of a computer is the ‘mechanic’? </a:t>
            </a:r>
          </a:p>
          <a:p>
            <a:r>
              <a:rPr lang="en-GB" dirty="0"/>
              <a:t>Q14. Which translator do you have to use in modern computers?</a:t>
            </a:r>
          </a:p>
          <a:p>
            <a:endParaRPr lang="en-US" dirty="0"/>
          </a:p>
        </p:txBody>
      </p:sp>
      <p:sp>
        <p:nvSpPr>
          <p:cNvPr id="7" name="Title 6">
            <a:extLst>
              <a:ext uri="{FF2B5EF4-FFF2-40B4-BE49-F238E27FC236}">
                <a16:creationId xmlns:a16="http://schemas.microsoft.com/office/drawing/2014/main" id="{B6EE7CD8-B3C1-9D43-ABD3-F7838754E56E}"/>
              </a:ext>
            </a:extLst>
          </p:cNvPr>
          <p:cNvSpPr>
            <a:spLocks noGrp="1"/>
          </p:cNvSpPr>
          <p:nvPr>
            <p:ph type="title"/>
          </p:nvPr>
        </p:nvSpPr>
        <p:spPr/>
        <p:txBody>
          <a:bodyPr>
            <a:normAutofit fontScale="90000"/>
          </a:bodyPr>
          <a:lstStyle/>
          <a:p>
            <a:r>
              <a:rPr lang="en-US" dirty="0"/>
              <a:t>Video Questions:</a:t>
            </a:r>
          </a:p>
        </p:txBody>
      </p:sp>
    </p:spTree>
    <p:extLst>
      <p:ext uri="{BB962C8B-B14F-4D97-AF65-F5344CB8AC3E}">
        <p14:creationId xmlns:p14="http://schemas.microsoft.com/office/powerpoint/2010/main" val="812976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D57E5-C505-584B-9E9E-795C9502AAC5}"/>
              </a:ext>
            </a:extLst>
          </p:cNvPr>
          <p:cNvSpPr>
            <a:spLocks noGrp="1"/>
          </p:cNvSpPr>
          <p:nvPr>
            <p:ph type="title"/>
          </p:nvPr>
        </p:nvSpPr>
        <p:spPr/>
        <p:txBody>
          <a:bodyPr>
            <a:normAutofit fontScale="90000"/>
          </a:bodyPr>
          <a:lstStyle/>
          <a:p>
            <a:r>
              <a:rPr lang="en-US" dirty="0"/>
              <a:t>Extra info - Interpreter</a:t>
            </a:r>
          </a:p>
        </p:txBody>
      </p:sp>
      <p:sp>
        <p:nvSpPr>
          <p:cNvPr id="3" name="Content Placeholder 2">
            <a:extLst>
              <a:ext uri="{FF2B5EF4-FFF2-40B4-BE49-F238E27FC236}">
                <a16:creationId xmlns:a16="http://schemas.microsoft.com/office/drawing/2014/main" id="{2E3BDE52-32DB-784B-8F61-DD745B57A939}"/>
              </a:ext>
            </a:extLst>
          </p:cNvPr>
          <p:cNvSpPr>
            <a:spLocks noGrp="1"/>
          </p:cNvSpPr>
          <p:nvPr>
            <p:ph idx="1"/>
          </p:nvPr>
        </p:nvSpPr>
        <p:spPr/>
        <p:txBody>
          <a:bodyPr/>
          <a:lstStyle/>
          <a:p>
            <a:r>
              <a:rPr lang="en-US" dirty="0"/>
              <a:t>Interpreter:</a:t>
            </a:r>
          </a:p>
          <a:p>
            <a:pPr marL="457200" indent="-457200">
              <a:buFont typeface="Arial" panose="020B0604020202020204" pitchFamily="34" charset="0"/>
              <a:buChar char="•"/>
            </a:pPr>
            <a:r>
              <a:rPr lang="en-US" dirty="0"/>
              <a:t>Translates line by line </a:t>
            </a:r>
          </a:p>
          <a:p>
            <a:pPr marL="457200" indent="-457200">
              <a:buFont typeface="Arial" panose="020B0604020202020204" pitchFamily="34" charset="0"/>
              <a:buChar char="•"/>
            </a:pPr>
            <a:r>
              <a:rPr lang="en-US" dirty="0"/>
              <a:t>Quick to start </a:t>
            </a:r>
          </a:p>
          <a:p>
            <a:pPr marL="457200" indent="-457200">
              <a:buFont typeface="Arial" panose="020B0604020202020204" pitchFamily="34" charset="0"/>
              <a:buChar char="•"/>
            </a:pPr>
            <a:r>
              <a:rPr lang="en-US" dirty="0"/>
              <a:t>If it finds an error it stops right away </a:t>
            </a:r>
          </a:p>
          <a:p>
            <a:pPr marL="457200" indent="-457200">
              <a:buFont typeface="Arial" panose="020B0604020202020204" pitchFamily="34" charset="0"/>
              <a:buChar char="•"/>
            </a:pPr>
            <a:r>
              <a:rPr lang="en-US" dirty="0"/>
              <a:t>Not portable. Your code and the interpreter must be together </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35771112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9F430-11F4-7F45-93E8-ECB145B07DEC}"/>
              </a:ext>
            </a:extLst>
          </p:cNvPr>
          <p:cNvSpPr>
            <a:spLocks noGrp="1"/>
          </p:cNvSpPr>
          <p:nvPr>
            <p:ph type="title"/>
          </p:nvPr>
        </p:nvSpPr>
        <p:spPr/>
        <p:txBody>
          <a:bodyPr>
            <a:normAutofit fontScale="90000"/>
          </a:bodyPr>
          <a:lstStyle/>
          <a:p>
            <a:r>
              <a:rPr lang="en-US" dirty="0"/>
              <a:t>Extra info - Compiler</a:t>
            </a:r>
          </a:p>
        </p:txBody>
      </p:sp>
      <p:sp>
        <p:nvSpPr>
          <p:cNvPr id="3" name="Content Placeholder 2">
            <a:extLst>
              <a:ext uri="{FF2B5EF4-FFF2-40B4-BE49-F238E27FC236}">
                <a16:creationId xmlns:a16="http://schemas.microsoft.com/office/drawing/2014/main" id="{3A2FDE65-2155-194A-8853-EB31057FA5AD}"/>
              </a:ext>
            </a:extLst>
          </p:cNvPr>
          <p:cNvSpPr>
            <a:spLocks noGrp="1"/>
          </p:cNvSpPr>
          <p:nvPr>
            <p:ph idx="1"/>
          </p:nvPr>
        </p:nvSpPr>
        <p:spPr/>
        <p:txBody>
          <a:bodyPr/>
          <a:lstStyle/>
          <a:p>
            <a:pPr marL="457200" indent="-457200">
              <a:buFont typeface="Arial" panose="020B0604020202020204" pitchFamily="34" charset="0"/>
              <a:buChar char="•"/>
            </a:pPr>
            <a:r>
              <a:rPr lang="en-US" dirty="0"/>
              <a:t>Reads all your code first</a:t>
            </a:r>
          </a:p>
          <a:p>
            <a:pPr marL="457200" indent="-457200">
              <a:buFont typeface="Arial" panose="020B0604020202020204" pitchFamily="34" charset="0"/>
              <a:buChar char="•"/>
            </a:pPr>
            <a:r>
              <a:rPr lang="en-US" dirty="0"/>
              <a:t>Translates everything in one time</a:t>
            </a:r>
          </a:p>
          <a:p>
            <a:pPr marL="457200" indent="-457200">
              <a:buFont typeface="Arial" panose="020B0604020202020204" pitchFamily="34" charset="0"/>
              <a:buChar char="•"/>
            </a:pPr>
            <a:r>
              <a:rPr lang="en-US" dirty="0"/>
              <a:t>Slow to start </a:t>
            </a:r>
          </a:p>
          <a:p>
            <a:pPr marL="457200" indent="-457200">
              <a:buFont typeface="Arial" panose="020B0604020202020204" pitchFamily="34" charset="0"/>
              <a:buChar char="•"/>
            </a:pPr>
            <a:r>
              <a:rPr lang="en-US" dirty="0"/>
              <a:t>If there’s an error, too bad. </a:t>
            </a:r>
          </a:p>
          <a:p>
            <a:pPr marL="457200" indent="-457200">
              <a:buFont typeface="Arial" panose="020B0604020202020204" pitchFamily="34" charset="0"/>
              <a:buChar char="•"/>
            </a:pPr>
            <a:r>
              <a:rPr lang="en-US" dirty="0"/>
              <a:t>Portable. When the translation is done, you can take your program to another computer and use it. </a:t>
            </a:r>
          </a:p>
          <a:p>
            <a:pPr marL="457200" indent="-457200">
              <a:buFont typeface="Arial" panose="020B0604020202020204" pitchFamily="34" charset="0"/>
              <a:buChar char="•"/>
            </a:pPr>
            <a:r>
              <a:rPr lang="en-US" dirty="0"/>
              <a:t>.exe files have been compiled. </a:t>
            </a:r>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1688982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A945C-7425-244A-8CD2-7D8B15627B88}"/>
              </a:ext>
            </a:extLst>
          </p:cNvPr>
          <p:cNvSpPr>
            <a:spLocks noGrp="1"/>
          </p:cNvSpPr>
          <p:nvPr>
            <p:ph type="title"/>
          </p:nvPr>
        </p:nvSpPr>
        <p:spPr/>
        <p:txBody>
          <a:bodyPr>
            <a:normAutofit fontScale="90000"/>
          </a:bodyPr>
          <a:lstStyle/>
          <a:p>
            <a:r>
              <a:rPr lang="en-US" dirty="0"/>
              <a:t>Why Cambridge….Why?</a:t>
            </a:r>
          </a:p>
        </p:txBody>
      </p:sp>
      <p:sp>
        <p:nvSpPr>
          <p:cNvPr id="3" name="Content Placeholder 2">
            <a:extLst>
              <a:ext uri="{FF2B5EF4-FFF2-40B4-BE49-F238E27FC236}">
                <a16:creationId xmlns:a16="http://schemas.microsoft.com/office/drawing/2014/main" id="{C5EB0072-E63A-9340-8C10-78C6E93A3A0E}"/>
              </a:ext>
            </a:extLst>
          </p:cNvPr>
          <p:cNvSpPr>
            <a:spLocks noGrp="1"/>
          </p:cNvSpPr>
          <p:nvPr>
            <p:ph idx="1"/>
          </p:nvPr>
        </p:nvSpPr>
        <p:spPr/>
        <p:txBody>
          <a:bodyPr/>
          <a:lstStyle/>
          <a:p>
            <a:r>
              <a:rPr lang="en-US" dirty="0"/>
              <a:t>Okay, these next bits are in your syllabus and, for a change, it is useful to know these things….. But they are only in your syllabus to make your course a little harder. </a:t>
            </a:r>
          </a:p>
          <a:p>
            <a:endParaRPr lang="en-US" dirty="0"/>
          </a:p>
          <a:p>
            <a:endParaRPr lang="en-US" dirty="0"/>
          </a:p>
        </p:txBody>
      </p:sp>
    </p:spTree>
    <p:extLst>
      <p:ext uri="{BB962C8B-B14F-4D97-AF65-F5344CB8AC3E}">
        <p14:creationId xmlns:p14="http://schemas.microsoft.com/office/powerpoint/2010/main" val="4071292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6997A-9E8D-4240-800E-69D5B3A09378}"/>
              </a:ext>
            </a:extLst>
          </p:cNvPr>
          <p:cNvSpPr>
            <a:spLocks noGrp="1"/>
          </p:cNvSpPr>
          <p:nvPr>
            <p:ph type="title"/>
          </p:nvPr>
        </p:nvSpPr>
        <p:spPr/>
        <p:txBody>
          <a:bodyPr>
            <a:normAutofit fontScale="90000"/>
          </a:bodyPr>
          <a:lstStyle/>
          <a:p>
            <a:r>
              <a:rPr lang="en-US" dirty="0"/>
              <a:t>Today</a:t>
            </a:r>
          </a:p>
        </p:txBody>
      </p:sp>
      <p:sp>
        <p:nvSpPr>
          <p:cNvPr id="3" name="Content Placeholder 2">
            <a:extLst>
              <a:ext uri="{FF2B5EF4-FFF2-40B4-BE49-F238E27FC236}">
                <a16:creationId xmlns:a16="http://schemas.microsoft.com/office/drawing/2014/main" id="{5A77AFB6-0412-7847-B4D2-E0BB21D4A943}"/>
              </a:ext>
            </a:extLst>
          </p:cNvPr>
          <p:cNvSpPr>
            <a:spLocks noGrp="1"/>
          </p:cNvSpPr>
          <p:nvPr>
            <p:ph idx="1"/>
          </p:nvPr>
        </p:nvSpPr>
        <p:spPr>
          <a:solidFill>
            <a:schemeClr val="accent2"/>
          </a:solidFill>
        </p:spPr>
        <p:txBody>
          <a:bodyPr>
            <a:normAutofit lnSpcReduction="10000"/>
          </a:bodyPr>
          <a:lstStyle/>
          <a:p>
            <a:pPr marL="514350" indent="-514350">
              <a:buFont typeface="+mj-lt"/>
              <a:buAutoNum type="arabicPeriod" startAt="5"/>
            </a:pPr>
            <a:r>
              <a:rPr lang="en-GB" dirty="0"/>
              <a:t>Show awareness that high-level language programs may be partially compiled and partially interpreted, such as Java </a:t>
            </a:r>
          </a:p>
          <a:p>
            <a:pPr marL="514350" indent="-514350">
              <a:buFont typeface="+mj-lt"/>
              <a:buAutoNum type="arabicPeriod" startAt="5"/>
            </a:pPr>
            <a:r>
              <a:rPr lang="en-GB" dirty="0"/>
              <a:t>Describe features found in a typical Integrated Development Environment (IDE)</a:t>
            </a:r>
          </a:p>
          <a:p>
            <a:pPr marL="514350" indent="-514350">
              <a:buFont typeface="+mj-lt"/>
              <a:buAutoNum type="arabicPeriod" startAt="5"/>
            </a:pPr>
            <a:r>
              <a:rPr lang="en-GB" dirty="0"/>
              <a:t>for initial error detection, including dynamic syntax checks </a:t>
            </a:r>
          </a:p>
          <a:p>
            <a:pPr marL="514350" indent="-514350">
              <a:buFont typeface="+mj-lt"/>
              <a:buAutoNum type="arabicPeriod" startAt="5"/>
            </a:pPr>
            <a:r>
              <a:rPr lang="en-GB" dirty="0"/>
              <a:t>for presentation, including prettyprint, expand and collapse code blocks </a:t>
            </a:r>
          </a:p>
          <a:p>
            <a:pPr marL="514350" indent="-514350">
              <a:buFont typeface="+mj-lt"/>
              <a:buAutoNum type="arabicPeriod" startAt="5"/>
            </a:pPr>
            <a:r>
              <a:rPr lang="en-GB" dirty="0"/>
              <a:t>for debugging, including single stepping, breakpoints, i.e. variables, expressions, report window </a:t>
            </a:r>
          </a:p>
          <a:p>
            <a:endParaRPr lang="en-US" dirty="0"/>
          </a:p>
          <a:p>
            <a:r>
              <a:rPr lang="en-US" dirty="0"/>
              <a:t>Understand: What is JIT</a:t>
            </a:r>
          </a:p>
          <a:p>
            <a:endParaRPr lang="en-US" dirty="0"/>
          </a:p>
          <a:p>
            <a:r>
              <a:rPr lang="en-US" dirty="0"/>
              <a:t>Able: Explain Single Stepping and Breakpoints</a:t>
            </a:r>
          </a:p>
          <a:p>
            <a:endParaRPr lang="en-US" dirty="0"/>
          </a:p>
          <a:p>
            <a:r>
              <a:rPr lang="en-US" dirty="0"/>
              <a:t>Answer: What’s an IDE</a:t>
            </a:r>
          </a:p>
        </p:txBody>
      </p:sp>
    </p:spTree>
    <p:extLst>
      <p:ext uri="{BB962C8B-B14F-4D97-AF65-F5344CB8AC3E}">
        <p14:creationId xmlns:p14="http://schemas.microsoft.com/office/powerpoint/2010/main" val="780055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3D2B4-219D-6E44-BAB9-29C5EFA33BB2}"/>
              </a:ext>
            </a:extLst>
          </p:cNvPr>
          <p:cNvSpPr>
            <a:spLocks noGrp="1"/>
          </p:cNvSpPr>
          <p:nvPr>
            <p:ph type="title"/>
          </p:nvPr>
        </p:nvSpPr>
        <p:spPr/>
        <p:txBody>
          <a:bodyPr>
            <a:normAutofit fontScale="90000"/>
          </a:bodyPr>
          <a:lstStyle/>
          <a:p>
            <a:r>
              <a:rPr lang="en-US" dirty="0"/>
              <a:t>Compiler and Interpreter</a:t>
            </a:r>
          </a:p>
        </p:txBody>
      </p:sp>
      <p:sp>
        <p:nvSpPr>
          <p:cNvPr id="3" name="Content Placeholder 2">
            <a:extLst>
              <a:ext uri="{FF2B5EF4-FFF2-40B4-BE49-F238E27FC236}">
                <a16:creationId xmlns:a16="http://schemas.microsoft.com/office/drawing/2014/main" id="{4F2A1964-59CD-1640-B56E-BBE8AE04542B}"/>
              </a:ext>
            </a:extLst>
          </p:cNvPr>
          <p:cNvSpPr>
            <a:spLocks noGrp="1"/>
          </p:cNvSpPr>
          <p:nvPr>
            <p:ph idx="1"/>
          </p:nvPr>
        </p:nvSpPr>
        <p:spPr/>
        <p:txBody>
          <a:bodyPr>
            <a:normAutofit lnSpcReduction="10000"/>
          </a:bodyPr>
          <a:lstStyle/>
          <a:p>
            <a:r>
              <a:rPr lang="en-US" dirty="0"/>
              <a:t>Compiler = All at once</a:t>
            </a:r>
          </a:p>
          <a:p>
            <a:r>
              <a:rPr lang="en-US" dirty="0"/>
              <a:t>Interpreter = Line by line</a:t>
            </a:r>
          </a:p>
          <a:p>
            <a:endParaRPr lang="en-US" dirty="0"/>
          </a:p>
          <a:p>
            <a:r>
              <a:rPr lang="en-US" dirty="0"/>
              <a:t>So, does it mean when you are making your program you can use a compiler or an interpreter or can you use both??</a:t>
            </a:r>
          </a:p>
          <a:p>
            <a:endParaRPr lang="en-US" dirty="0"/>
          </a:p>
          <a:p>
            <a:r>
              <a:rPr lang="en-US" dirty="0"/>
              <a:t>It depends on the High Level Language you use. </a:t>
            </a:r>
          </a:p>
          <a:p>
            <a:r>
              <a:rPr lang="en-US" dirty="0"/>
              <a:t>Most use compilers. </a:t>
            </a:r>
          </a:p>
          <a:p>
            <a:endParaRPr lang="en-US" dirty="0"/>
          </a:p>
          <a:p>
            <a:r>
              <a:rPr lang="en-US" dirty="0"/>
              <a:t>But there is one language that uses both. (Actually, it doesn’t really use both on the same code…..but you’ll see) </a:t>
            </a:r>
          </a:p>
          <a:p>
            <a:endParaRPr lang="en-US" dirty="0"/>
          </a:p>
          <a:p>
            <a:r>
              <a:rPr lang="en-US" dirty="0"/>
              <a:t>That language is JAVA</a:t>
            </a:r>
          </a:p>
        </p:txBody>
      </p:sp>
    </p:spTree>
    <p:extLst>
      <p:ext uri="{BB962C8B-B14F-4D97-AF65-F5344CB8AC3E}">
        <p14:creationId xmlns:p14="http://schemas.microsoft.com/office/powerpoint/2010/main" val="30670955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262E3-BE9E-5D42-B730-940E9C17C4A8}"/>
              </a:ext>
            </a:extLst>
          </p:cNvPr>
          <p:cNvSpPr>
            <a:spLocks noGrp="1"/>
          </p:cNvSpPr>
          <p:nvPr>
            <p:ph type="title"/>
          </p:nvPr>
        </p:nvSpPr>
        <p:spPr/>
        <p:txBody>
          <a:bodyPr>
            <a:normAutofit fontScale="90000"/>
          </a:bodyPr>
          <a:lstStyle/>
          <a:p>
            <a:r>
              <a:rPr lang="en-US" dirty="0"/>
              <a:t>JAVA</a:t>
            </a:r>
          </a:p>
        </p:txBody>
      </p:sp>
      <p:sp>
        <p:nvSpPr>
          <p:cNvPr id="3" name="Content Placeholder 2">
            <a:extLst>
              <a:ext uri="{FF2B5EF4-FFF2-40B4-BE49-F238E27FC236}">
                <a16:creationId xmlns:a16="http://schemas.microsoft.com/office/drawing/2014/main" id="{0764493A-8EF5-5445-B7F7-F0F6E3E3AF71}"/>
              </a:ext>
            </a:extLst>
          </p:cNvPr>
          <p:cNvSpPr>
            <a:spLocks noGrp="1"/>
          </p:cNvSpPr>
          <p:nvPr>
            <p:ph idx="1"/>
          </p:nvPr>
        </p:nvSpPr>
        <p:spPr/>
        <p:txBody>
          <a:bodyPr>
            <a:normAutofit lnSpcReduction="10000"/>
          </a:bodyPr>
          <a:lstStyle/>
          <a:p>
            <a:r>
              <a:rPr lang="en-US" dirty="0"/>
              <a:t>JAVA is another HLL </a:t>
            </a:r>
          </a:p>
          <a:p>
            <a:endParaRPr lang="en-US" dirty="0"/>
          </a:p>
          <a:p>
            <a:r>
              <a:rPr lang="en-US" dirty="0"/>
              <a:t>With other HLL (C, Python, Visual Basic…)  you take your code (called the source code) then the compiler looks at your source code and translates it into binary (called the machine code) </a:t>
            </a:r>
          </a:p>
          <a:p>
            <a:r>
              <a:rPr lang="en-US" dirty="0"/>
              <a:t>So it goes: </a:t>
            </a:r>
          </a:p>
          <a:p>
            <a:r>
              <a:rPr lang="en-US" dirty="0"/>
              <a:t>SOURCE CODE -&gt; </a:t>
            </a:r>
          </a:p>
          <a:p>
            <a:r>
              <a:rPr lang="en-US" dirty="0"/>
              <a:t>COMPILER -&gt; </a:t>
            </a:r>
          </a:p>
          <a:p>
            <a:r>
              <a:rPr lang="en-US" dirty="0"/>
              <a:t>MACHINE CODE </a:t>
            </a:r>
          </a:p>
          <a:p>
            <a:endParaRPr lang="en-US" dirty="0"/>
          </a:p>
          <a:p>
            <a:r>
              <a:rPr lang="en-US" dirty="0"/>
              <a:t>Now the compiler does many things to get to machine code, but we will learn this in a different unit. </a:t>
            </a:r>
          </a:p>
          <a:p>
            <a:endParaRPr lang="en-US" dirty="0"/>
          </a:p>
          <a:p>
            <a:r>
              <a:rPr lang="en-US" dirty="0"/>
              <a:t>But JAVA does things differently</a:t>
            </a:r>
          </a:p>
        </p:txBody>
      </p:sp>
    </p:spTree>
    <p:extLst>
      <p:ext uri="{BB962C8B-B14F-4D97-AF65-F5344CB8AC3E}">
        <p14:creationId xmlns:p14="http://schemas.microsoft.com/office/powerpoint/2010/main" val="842684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4AD59-F1EC-E747-A4A4-96EDC70C7B96}"/>
              </a:ext>
            </a:extLst>
          </p:cNvPr>
          <p:cNvSpPr>
            <a:spLocks noGrp="1"/>
          </p:cNvSpPr>
          <p:nvPr>
            <p:ph type="title"/>
          </p:nvPr>
        </p:nvSpPr>
        <p:spPr/>
        <p:txBody>
          <a:bodyPr>
            <a:normAutofit fontScale="90000"/>
          </a:bodyPr>
          <a:lstStyle/>
          <a:p>
            <a:r>
              <a:rPr lang="en-US" dirty="0"/>
              <a:t>JAVA</a:t>
            </a:r>
          </a:p>
        </p:txBody>
      </p:sp>
      <p:sp>
        <p:nvSpPr>
          <p:cNvPr id="3" name="Content Placeholder 2">
            <a:extLst>
              <a:ext uri="{FF2B5EF4-FFF2-40B4-BE49-F238E27FC236}">
                <a16:creationId xmlns:a16="http://schemas.microsoft.com/office/drawing/2014/main" id="{01A3A212-B3F7-E745-AF81-1A7450F6CB83}"/>
              </a:ext>
            </a:extLst>
          </p:cNvPr>
          <p:cNvSpPr>
            <a:spLocks noGrp="1"/>
          </p:cNvSpPr>
          <p:nvPr>
            <p:ph idx="1"/>
          </p:nvPr>
        </p:nvSpPr>
        <p:spPr/>
        <p:txBody>
          <a:bodyPr/>
          <a:lstStyle/>
          <a:p>
            <a:r>
              <a:rPr lang="en-US" dirty="0"/>
              <a:t>Java does NOT do SOURCE CODE -&gt; COMPILER -&gt; MACHINE CODE </a:t>
            </a:r>
          </a:p>
          <a:p>
            <a:endParaRPr lang="en-US" dirty="0"/>
          </a:p>
          <a:p>
            <a:r>
              <a:rPr lang="en-US" dirty="0"/>
              <a:t>It does:</a:t>
            </a:r>
          </a:p>
          <a:p>
            <a:r>
              <a:rPr lang="en-US" dirty="0"/>
              <a:t>SOURCE -&gt; </a:t>
            </a:r>
          </a:p>
          <a:p>
            <a:r>
              <a:rPr lang="en-US" dirty="0"/>
              <a:t>COMPILER -&gt; </a:t>
            </a:r>
          </a:p>
          <a:p>
            <a:r>
              <a:rPr lang="en-US" dirty="0"/>
              <a:t>JAVA BYTECODE -&gt; </a:t>
            </a:r>
          </a:p>
          <a:p>
            <a:r>
              <a:rPr lang="en-US" dirty="0"/>
              <a:t>JAVA VIRTUAL MACHINE -&gt; </a:t>
            </a:r>
          </a:p>
          <a:p>
            <a:r>
              <a:rPr lang="en-US" dirty="0"/>
              <a:t>MACHINE CODE</a:t>
            </a:r>
          </a:p>
          <a:p>
            <a:endParaRPr lang="en-US" dirty="0"/>
          </a:p>
          <a:p>
            <a:endParaRPr lang="en-US" dirty="0"/>
          </a:p>
        </p:txBody>
      </p:sp>
    </p:spTree>
    <p:extLst>
      <p:ext uri="{BB962C8B-B14F-4D97-AF65-F5344CB8AC3E}">
        <p14:creationId xmlns:p14="http://schemas.microsoft.com/office/powerpoint/2010/main" val="2940607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9FF26A-57E3-2D48-9E02-9F23BEE04585}"/>
              </a:ext>
            </a:extLst>
          </p:cNvPr>
          <p:cNvSpPr>
            <a:spLocks noGrp="1"/>
          </p:cNvSpPr>
          <p:nvPr>
            <p:ph type="title"/>
          </p:nvPr>
        </p:nvSpPr>
        <p:spPr/>
        <p:txBody>
          <a:bodyPr>
            <a:normAutofit fontScale="90000"/>
          </a:bodyPr>
          <a:lstStyle/>
          <a:p>
            <a:r>
              <a:rPr lang="en-US" dirty="0"/>
              <a:t>Today</a:t>
            </a:r>
          </a:p>
        </p:txBody>
      </p:sp>
      <p:sp>
        <p:nvSpPr>
          <p:cNvPr id="3" name="Content Placeholder 2">
            <a:extLst>
              <a:ext uri="{FF2B5EF4-FFF2-40B4-BE49-F238E27FC236}">
                <a16:creationId xmlns:a16="http://schemas.microsoft.com/office/drawing/2014/main" id="{8DDB7417-D99E-EA49-AA8F-A19C06AD42F4}"/>
              </a:ext>
            </a:extLst>
          </p:cNvPr>
          <p:cNvSpPr>
            <a:spLocks noGrp="1"/>
          </p:cNvSpPr>
          <p:nvPr>
            <p:ph idx="1"/>
          </p:nvPr>
        </p:nvSpPr>
        <p:spPr>
          <a:solidFill>
            <a:schemeClr val="accent2"/>
          </a:solidFill>
        </p:spPr>
        <p:txBody>
          <a:bodyPr/>
          <a:lstStyle/>
          <a:p>
            <a:pPr marL="514350" indent="-514350">
              <a:buFont typeface="+mj-lt"/>
              <a:buAutoNum type="arabicPeriod"/>
            </a:pPr>
            <a:r>
              <a:rPr lang="en-GB" dirty="0"/>
              <a:t>assembler software for the translation of an assembly language program </a:t>
            </a:r>
          </a:p>
          <a:p>
            <a:pPr marL="514350" indent="-514350">
              <a:buFont typeface="+mj-lt"/>
              <a:buAutoNum type="arabicPeriod"/>
            </a:pPr>
            <a:r>
              <a:rPr lang="en-GB" dirty="0"/>
              <a:t>a compiler for the translation of a high-level language program </a:t>
            </a:r>
          </a:p>
          <a:p>
            <a:pPr marL="514350" indent="-514350">
              <a:buFont typeface="+mj-lt"/>
              <a:buAutoNum type="arabicPeriod"/>
            </a:pPr>
            <a:r>
              <a:rPr lang="en-GB" dirty="0"/>
              <a:t>an interpreter for translation and execution of a high-level language program </a:t>
            </a:r>
          </a:p>
          <a:p>
            <a:pPr marL="514350" indent="-514350">
              <a:buFont typeface="+mj-lt"/>
              <a:buAutoNum type="arabicPeriod"/>
            </a:pPr>
            <a:r>
              <a:rPr lang="en-GB" dirty="0"/>
              <a:t>Explain the benefits and drawbacks of using either a compiler or interpreter and justify the use of each </a:t>
            </a:r>
          </a:p>
          <a:p>
            <a:endParaRPr lang="en-US" dirty="0"/>
          </a:p>
          <a:p>
            <a:r>
              <a:rPr lang="en-US" dirty="0"/>
              <a:t>Understand: Why we need translations? </a:t>
            </a:r>
          </a:p>
          <a:p>
            <a:endParaRPr lang="en-US" dirty="0"/>
          </a:p>
          <a:p>
            <a:r>
              <a:rPr lang="en-US" dirty="0"/>
              <a:t>Able: Know the benefits of different translator types</a:t>
            </a:r>
          </a:p>
          <a:p>
            <a:endParaRPr lang="en-US" dirty="0"/>
          </a:p>
          <a:p>
            <a:r>
              <a:rPr lang="en-US" dirty="0"/>
              <a:t>Answer: Is there only one type?</a:t>
            </a:r>
          </a:p>
        </p:txBody>
      </p:sp>
    </p:spTree>
    <p:extLst>
      <p:ext uri="{BB962C8B-B14F-4D97-AF65-F5344CB8AC3E}">
        <p14:creationId xmlns:p14="http://schemas.microsoft.com/office/powerpoint/2010/main" val="29805605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C17DF-38B3-2C46-AB48-0A2541F6A02E}"/>
              </a:ext>
            </a:extLst>
          </p:cNvPr>
          <p:cNvSpPr>
            <a:spLocks noGrp="1"/>
          </p:cNvSpPr>
          <p:nvPr>
            <p:ph type="title"/>
          </p:nvPr>
        </p:nvSpPr>
        <p:spPr/>
        <p:txBody>
          <a:bodyPr>
            <a:normAutofit fontScale="90000"/>
          </a:bodyPr>
          <a:lstStyle/>
          <a:p>
            <a:r>
              <a:rPr lang="en-US" dirty="0"/>
              <a:t>JAVA BYTECODE AND JVM</a:t>
            </a:r>
          </a:p>
        </p:txBody>
      </p:sp>
      <p:sp>
        <p:nvSpPr>
          <p:cNvPr id="3" name="Content Placeholder 2">
            <a:extLst>
              <a:ext uri="{FF2B5EF4-FFF2-40B4-BE49-F238E27FC236}">
                <a16:creationId xmlns:a16="http://schemas.microsoft.com/office/drawing/2014/main" id="{B79A7EE8-F6B1-914A-8E02-795C4032DE65}"/>
              </a:ext>
            </a:extLst>
          </p:cNvPr>
          <p:cNvSpPr>
            <a:spLocks noGrp="1"/>
          </p:cNvSpPr>
          <p:nvPr>
            <p:ph idx="1"/>
          </p:nvPr>
        </p:nvSpPr>
        <p:spPr/>
        <p:txBody>
          <a:bodyPr>
            <a:normAutofit lnSpcReduction="10000"/>
          </a:bodyPr>
          <a:lstStyle/>
          <a:p>
            <a:r>
              <a:rPr lang="en-US" dirty="0"/>
              <a:t>SOURCE -&gt; </a:t>
            </a:r>
          </a:p>
          <a:p>
            <a:r>
              <a:rPr lang="en-US" dirty="0"/>
              <a:t>COMPILER -&gt; </a:t>
            </a:r>
          </a:p>
          <a:p>
            <a:r>
              <a:rPr lang="en-US" dirty="0"/>
              <a:t>JAVA BYTECODE -&gt; </a:t>
            </a:r>
          </a:p>
          <a:p>
            <a:r>
              <a:rPr lang="en-US" dirty="0"/>
              <a:t>JAVA VIRTUAL MACHINE -&gt; </a:t>
            </a:r>
          </a:p>
          <a:p>
            <a:r>
              <a:rPr lang="en-US" dirty="0"/>
              <a:t>MACHINE CODE</a:t>
            </a:r>
          </a:p>
          <a:p>
            <a:endParaRPr lang="en-US" dirty="0"/>
          </a:p>
          <a:p>
            <a:r>
              <a:rPr lang="en-US" dirty="0"/>
              <a:t>You take your source code, the thing you wrote. </a:t>
            </a:r>
          </a:p>
          <a:p>
            <a:r>
              <a:rPr lang="en-US" dirty="0"/>
              <a:t>It gets compiled into another language called bytecode </a:t>
            </a:r>
          </a:p>
          <a:p>
            <a:r>
              <a:rPr lang="en-US" dirty="0"/>
              <a:t>Then this bytecode gets sent to the JVM, Java Virtual Machine </a:t>
            </a:r>
          </a:p>
          <a:p>
            <a:r>
              <a:rPr lang="en-US" dirty="0"/>
              <a:t>Then the JVM looks at this bytecode and then behaves as an interpreter, doing the bytecode instructions line by line</a:t>
            </a:r>
          </a:p>
          <a:p>
            <a:endParaRPr lang="en-US" dirty="0"/>
          </a:p>
          <a:p>
            <a:r>
              <a:rPr lang="en-US" dirty="0"/>
              <a:t>This whole method is called JIT – Just In Time Compiler </a:t>
            </a:r>
          </a:p>
        </p:txBody>
      </p:sp>
    </p:spTree>
    <p:extLst>
      <p:ext uri="{BB962C8B-B14F-4D97-AF65-F5344CB8AC3E}">
        <p14:creationId xmlns:p14="http://schemas.microsoft.com/office/powerpoint/2010/main" val="1800143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22C13-05EC-1A45-927B-CD77E651173C}"/>
              </a:ext>
            </a:extLst>
          </p:cNvPr>
          <p:cNvSpPr>
            <a:spLocks noGrp="1"/>
          </p:cNvSpPr>
          <p:nvPr>
            <p:ph type="title"/>
          </p:nvPr>
        </p:nvSpPr>
        <p:spPr/>
        <p:txBody>
          <a:bodyPr>
            <a:normAutofit fontScale="90000"/>
          </a:bodyPr>
          <a:lstStyle/>
          <a:p>
            <a:r>
              <a:rPr lang="en-US" dirty="0"/>
              <a:t>Why?</a:t>
            </a:r>
          </a:p>
        </p:txBody>
      </p:sp>
      <p:sp>
        <p:nvSpPr>
          <p:cNvPr id="3" name="Content Placeholder 2">
            <a:extLst>
              <a:ext uri="{FF2B5EF4-FFF2-40B4-BE49-F238E27FC236}">
                <a16:creationId xmlns:a16="http://schemas.microsoft.com/office/drawing/2014/main" id="{37D6D11F-A634-324D-8630-447D80BD23A2}"/>
              </a:ext>
            </a:extLst>
          </p:cNvPr>
          <p:cNvSpPr>
            <a:spLocks noGrp="1"/>
          </p:cNvSpPr>
          <p:nvPr>
            <p:ph idx="1"/>
          </p:nvPr>
        </p:nvSpPr>
        <p:spPr/>
        <p:txBody>
          <a:bodyPr/>
          <a:lstStyle/>
          <a:p>
            <a:r>
              <a:rPr lang="en-US" dirty="0"/>
              <a:t>Why do these extra steps?</a:t>
            </a:r>
          </a:p>
          <a:p>
            <a:r>
              <a:rPr lang="en-US" dirty="0"/>
              <a:t>Good question. </a:t>
            </a:r>
          </a:p>
          <a:p>
            <a:endParaRPr lang="en-US" dirty="0"/>
          </a:p>
          <a:p>
            <a:r>
              <a:rPr lang="en-US" dirty="0"/>
              <a:t>The idea was that Java can be COMPLIED into bytecode and that this bytecode goes to the JVM and then gets INTERPRETED, they felt it was quicker to do this then directly compile into machine code</a:t>
            </a:r>
          </a:p>
          <a:p>
            <a:endParaRPr lang="en-US" dirty="0"/>
          </a:p>
          <a:p>
            <a:r>
              <a:rPr lang="en-US" dirty="0"/>
              <a:t>That if the bytecode had many common instructions then its easier to do it this way. </a:t>
            </a:r>
          </a:p>
          <a:p>
            <a:endParaRPr lang="en-US" dirty="0"/>
          </a:p>
          <a:p>
            <a:r>
              <a:rPr lang="en-US" dirty="0"/>
              <a:t>Is it true? Well Java is popular so maybe its true, but really a lot of CS and programming is just people trying to show off that they know something so they make things more complicated then needed. </a:t>
            </a:r>
          </a:p>
        </p:txBody>
      </p:sp>
    </p:spTree>
    <p:extLst>
      <p:ext uri="{BB962C8B-B14F-4D97-AF65-F5344CB8AC3E}">
        <p14:creationId xmlns:p14="http://schemas.microsoft.com/office/powerpoint/2010/main" val="5682140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3D3AF-1684-874F-806D-C6C591F15305}"/>
              </a:ext>
            </a:extLst>
          </p:cNvPr>
          <p:cNvSpPr>
            <a:spLocks noGrp="1"/>
          </p:cNvSpPr>
          <p:nvPr>
            <p:ph type="title"/>
          </p:nvPr>
        </p:nvSpPr>
        <p:spPr/>
        <p:txBody>
          <a:bodyPr>
            <a:normAutofit fontScale="90000"/>
          </a:bodyPr>
          <a:lstStyle/>
          <a:p>
            <a:r>
              <a:rPr lang="en-US" dirty="0"/>
              <a:t>What about your program?</a:t>
            </a:r>
          </a:p>
        </p:txBody>
      </p:sp>
      <p:sp>
        <p:nvSpPr>
          <p:cNvPr id="3" name="Content Placeholder 2">
            <a:extLst>
              <a:ext uri="{FF2B5EF4-FFF2-40B4-BE49-F238E27FC236}">
                <a16:creationId xmlns:a16="http://schemas.microsoft.com/office/drawing/2014/main" id="{BD91BB9C-9705-3849-94B8-C4DD420B627B}"/>
              </a:ext>
            </a:extLst>
          </p:cNvPr>
          <p:cNvSpPr>
            <a:spLocks noGrp="1"/>
          </p:cNvSpPr>
          <p:nvPr>
            <p:ph idx="1"/>
          </p:nvPr>
        </p:nvSpPr>
        <p:spPr/>
        <p:txBody>
          <a:bodyPr/>
          <a:lstStyle/>
          <a:p>
            <a:r>
              <a:rPr lang="en-US" dirty="0"/>
              <a:t>So do you get to choose if you use a compiler or interpreter?</a:t>
            </a:r>
          </a:p>
          <a:p>
            <a:endParaRPr lang="en-US" dirty="0"/>
          </a:p>
          <a:p>
            <a:r>
              <a:rPr lang="en-US" dirty="0"/>
              <a:t>Well, its all part of your IDE </a:t>
            </a:r>
          </a:p>
          <a:p>
            <a:endParaRPr lang="en-US" dirty="0"/>
          </a:p>
          <a:p>
            <a:r>
              <a:rPr lang="en-US" dirty="0"/>
              <a:t>IDE = Integrated Development Environment </a:t>
            </a:r>
          </a:p>
          <a:p>
            <a:endParaRPr lang="en-US" dirty="0"/>
          </a:p>
          <a:p>
            <a:r>
              <a:rPr lang="en-US" dirty="0"/>
              <a:t>It’s a stupid name, but it is useful. </a:t>
            </a:r>
          </a:p>
          <a:p>
            <a:endParaRPr lang="en-US" dirty="0"/>
          </a:p>
        </p:txBody>
      </p:sp>
    </p:spTree>
    <p:extLst>
      <p:ext uri="{BB962C8B-B14F-4D97-AF65-F5344CB8AC3E}">
        <p14:creationId xmlns:p14="http://schemas.microsoft.com/office/powerpoint/2010/main" val="24014472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E5B9C-504A-0A4E-B5FD-AD104139AFFF}"/>
              </a:ext>
            </a:extLst>
          </p:cNvPr>
          <p:cNvSpPr>
            <a:spLocks noGrp="1"/>
          </p:cNvSpPr>
          <p:nvPr>
            <p:ph type="title"/>
          </p:nvPr>
        </p:nvSpPr>
        <p:spPr/>
        <p:txBody>
          <a:bodyPr>
            <a:normAutofit fontScale="90000"/>
          </a:bodyPr>
          <a:lstStyle/>
          <a:p>
            <a:r>
              <a:rPr lang="en-US" dirty="0"/>
              <a:t>IDE</a:t>
            </a:r>
          </a:p>
        </p:txBody>
      </p:sp>
      <p:sp>
        <p:nvSpPr>
          <p:cNvPr id="3" name="Content Placeholder 2">
            <a:extLst>
              <a:ext uri="{FF2B5EF4-FFF2-40B4-BE49-F238E27FC236}">
                <a16:creationId xmlns:a16="http://schemas.microsoft.com/office/drawing/2014/main" id="{D948AEBB-3904-5944-B74A-96A0CBA2D776}"/>
              </a:ext>
            </a:extLst>
          </p:cNvPr>
          <p:cNvSpPr>
            <a:spLocks noGrp="1"/>
          </p:cNvSpPr>
          <p:nvPr>
            <p:ph idx="1"/>
          </p:nvPr>
        </p:nvSpPr>
        <p:spPr/>
        <p:txBody>
          <a:bodyPr/>
          <a:lstStyle/>
          <a:p>
            <a:r>
              <a:rPr lang="en-US" dirty="0"/>
              <a:t>Let’s say you want to make a program for your laptop </a:t>
            </a:r>
          </a:p>
          <a:p>
            <a:r>
              <a:rPr lang="en-US" dirty="0"/>
              <a:t>You need:</a:t>
            </a:r>
          </a:p>
          <a:p>
            <a:pPr marL="514350" indent="-514350">
              <a:buFont typeface="+mj-lt"/>
              <a:buAutoNum type="arabicPeriod"/>
            </a:pPr>
            <a:r>
              <a:rPr lang="en-US" dirty="0"/>
              <a:t>Software you can type your code into (text editor) </a:t>
            </a:r>
          </a:p>
          <a:p>
            <a:pPr marL="514350" indent="-514350">
              <a:buFont typeface="+mj-lt"/>
              <a:buAutoNum type="arabicPeriod"/>
            </a:pPr>
            <a:r>
              <a:rPr lang="en-US" dirty="0"/>
              <a:t>Compiler or interpreter </a:t>
            </a:r>
          </a:p>
          <a:p>
            <a:pPr marL="514350" indent="-514350">
              <a:buFont typeface="+mj-lt"/>
              <a:buAutoNum type="arabicPeriod"/>
            </a:pPr>
            <a:r>
              <a:rPr lang="en-US" dirty="0"/>
              <a:t>Automation tools. To help you code quicker </a:t>
            </a:r>
          </a:p>
          <a:p>
            <a:pPr marL="514350" indent="-514350">
              <a:buFont typeface="+mj-lt"/>
              <a:buAutoNum type="arabicPeriod"/>
            </a:pPr>
            <a:r>
              <a:rPr lang="en-US" dirty="0"/>
              <a:t>Debugger. To check for errors</a:t>
            </a:r>
          </a:p>
          <a:p>
            <a:endParaRPr lang="en-US" dirty="0"/>
          </a:p>
          <a:p>
            <a:r>
              <a:rPr lang="en-US" dirty="0"/>
              <a:t>So now you need at least 4 things to make one program. </a:t>
            </a:r>
          </a:p>
          <a:p>
            <a:r>
              <a:rPr lang="en-US" dirty="0"/>
              <a:t>An IDE is one big program that has all of these features built in, so you don’t have to switch programs, everything is in one place. </a:t>
            </a:r>
          </a:p>
          <a:p>
            <a:endParaRPr lang="en-US" dirty="0"/>
          </a:p>
          <a:p>
            <a:r>
              <a:rPr lang="en-US" dirty="0"/>
              <a:t>Example video:</a:t>
            </a:r>
          </a:p>
        </p:txBody>
      </p:sp>
    </p:spTree>
    <p:extLst>
      <p:ext uri="{BB962C8B-B14F-4D97-AF65-F5344CB8AC3E}">
        <p14:creationId xmlns:p14="http://schemas.microsoft.com/office/powerpoint/2010/main" val="7922689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44E79-9112-F246-9272-C40F721660B8}"/>
              </a:ext>
            </a:extLst>
          </p:cNvPr>
          <p:cNvSpPr>
            <a:spLocks noGrp="1"/>
          </p:cNvSpPr>
          <p:nvPr>
            <p:ph type="title"/>
          </p:nvPr>
        </p:nvSpPr>
        <p:spPr/>
        <p:txBody>
          <a:bodyPr>
            <a:normAutofit fontScale="90000"/>
          </a:bodyPr>
          <a:lstStyle/>
          <a:p>
            <a:endParaRPr lang="en-US" dirty="0"/>
          </a:p>
        </p:txBody>
      </p:sp>
      <p:pic>
        <p:nvPicPr>
          <p:cNvPr id="4" name="Screen Recording 2020-06-12 at 22.03.33.mov">
            <a:hlinkClick r:id="" action="ppaction://media"/>
            <a:extLst>
              <a:ext uri="{FF2B5EF4-FFF2-40B4-BE49-F238E27FC236}">
                <a16:creationId xmlns:a16="http://schemas.microsoft.com/office/drawing/2014/main" id="{3E9EE110-C2D3-8046-8391-1275E7127BA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6103600" cy="9011018"/>
          </a:xfrm>
        </p:spPr>
      </p:pic>
    </p:spTree>
    <p:extLst>
      <p:ext uri="{BB962C8B-B14F-4D97-AF65-F5344CB8AC3E}">
        <p14:creationId xmlns:p14="http://schemas.microsoft.com/office/powerpoint/2010/main" val="436349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F1250-B745-A54F-B6B5-FF42C47B604C}"/>
              </a:ext>
            </a:extLst>
          </p:cNvPr>
          <p:cNvSpPr>
            <a:spLocks noGrp="1"/>
          </p:cNvSpPr>
          <p:nvPr>
            <p:ph type="title"/>
          </p:nvPr>
        </p:nvSpPr>
        <p:spPr/>
        <p:txBody>
          <a:bodyPr>
            <a:normAutofit fontScale="90000"/>
          </a:bodyPr>
          <a:lstStyle/>
          <a:p>
            <a:r>
              <a:rPr lang="en-US" dirty="0"/>
              <a:t>Some more features of an IDE</a:t>
            </a:r>
          </a:p>
        </p:txBody>
      </p:sp>
      <p:sp>
        <p:nvSpPr>
          <p:cNvPr id="3" name="Content Placeholder 2">
            <a:extLst>
              <a:ext uri="{FF2B5EF4-FFF2-40B4-BE49-F238E27FC236}">
                <a16:creationId xmlns:a16="http://schemas.microsoft.com/office/drawing/2014/main" id="{6799E928-C521-084B-9093-2A9529A14E49}"/>
              </a:ext>
            </a:extLst>
          </p:cNvPr>
          <p:cNvSpPr>
            <a:spLocks noGrp="1"/>
          </p:cNvSpPr>
          <p:nvPr>
            <p:ph idx="1"/>
          </p:nvPr>
        </p:nvSpPr>
        <p:spPr/>
        <p:txBody>
          <a:bodyPr/>
          <a:lstStyle/>
          <a:p>
            <a:r>
              <a:rPr lang="en-US" dirty="0"/>
              <a:t>Context – Sensitive Prompt</a:t>
            </a:r>
          </a:p>
          <a:p>
            <a:r>
              <a:rPr lang="en-US" dirty="0"/>
              <a:t>When something comes up on screen based on what you are doing. </a:t>
            </a:r>
          </a:p>
          <a:p>
            <a:r>
              <a:rPr lang="en-US" dirty="0"/>
              <a:t>Example, that menu came up when I was typing in “print” </a:t>
            </a:r>
          </a:p>
          <a:p>
            <a:endParaRPr lang="en-US" dirty="0"/>
          </a:p>
          <a:p>
            <a:r>
              <a:rPr lang="en-US" dirty="0"/>
              <a:t>Initial Error Detection</a:t>
            </a:r>
          </a:p>
          <a:p>
            <a:r>
              <a:rPr lang="en-US" dirty="0"/>
              <a:t>Your IDE will check for errors when you ask for it</a:t>
            </a:r>
          </a:p>
          <a:p>
            <a:endParaRPr lang="en-US" dirty="0"/>
          </a:p>
          <a:p>
            <a:r>
              <a:rPr lang="en-US" dirty="0"/>
              <a:t>Dynamic Syntax Checks </a:t>
            </a:r>
          </a:p>
          <a:p>
            <a:r>
              <a:rPr lang="en-US" dirty="0"/>
              <a:t>Your IDE checks for syntax (grammar) errors as you type. So, if you wanted to PRINT but you wrote PNT instead, it will show this as an error as you are typing. </a:t>
            </a:r>
          </a:p>
          <a:p>
            <a:endParaRPr lang="en-US" dirty="0"/>
          </a:p>
          <a:p>
            <a:r>
              <a:rPr lang="en-US" dirty="0"/>
              <a:t> </a:t>
            </a:r>
          </a:p>
        </p:txBody>
      </p:sp>
    </p:spTree>
    <p:extLst>
      <p:ext uri="{BB962C8B-B14F-4D97-AF65-F5344CB8AC3E}">
        <p14:creationId xmlns:p14="http://schemas.microsoft.com/office/powerpoint/2010/main" val="1823963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56981-9BFF-7840-97C5-54322CFA1323}"/>
              </a:ext>
            </a:extLst>
          </p:cNvPr>
          <p:cNvSpPr>
            <a:spLocks noGrp="1"/>
          </p:cNvSpPr>
          <p:nvPr>
            <p:ph type="title"/>
          </p:nvPr>
        </p:nvSpPr>
        <p:spPr/>
        <p:txBody>
          <a:bodyPr>
            <a:normAutofit fontScale="90000"/>
          </a:bodyPr>
          <a:lstStyle/>
          <a:p>
            <a:r>
              <a:rPr lang="en-US" dirty="0"/>
              <a:t>IDE Features</a:t>
            </a:r>
          </a:p>
        </p:txBody>
      </p:sp>
      <p:sp>
        <p:nvSpPr>
          <p:cNvPr id="3" name="Content Placeholder 2">
            <a:extLst>
              <a:ext uri="{FF2B5EF4-FFF2-40B4-BE49-F238E27FC236}">
                <a16:creationId xmlns:a16="http://schemas.microsoft.com/office/drawing/2014/main" id="{EE23D3F7-599F-2348-BD0E-C0399320F11C}"/>
              </a:ext>
            </a:extLst>
          </p:cNvPr>
          <p:cNvSpPr>
            <a:spLocks noGrp="1"/>
          </p:cNvSpPr>
          <p:nvPr>
            <p:ph idx="1"/>
          </p:nvPr>
        </p:nvSpPr>
        <p:spPr/>
        <p:txBody>
          <a:bodyPr/>
          <a:lstStyle/>
          <a:p>
            <a:r>
              <a:rPr lang="en-US" dirty="0"/>
              <a:t>PrettyPrint </a:t>
            </a:r>
          </a:p>
          <a:p>
            <a:r>
              <a:rPr lang="en-US" dirty="0"/>
              <a:t>When you use indents (spaces) to make your code look more beautiful </a:t>
            </a:r>
          </a:p>
          <a:p>
            <a:endParaRPr lang="en-US" dirty="0"/>
          </a:p>
          <a:p>
            <a:r>
              <a:rPr lang="en-US" dirty="0"/>
              <a:t>Expand and Collapse Blocks</a:t>
            </a:r>
          </a:p>
          <a:p>
            <a:r>
              <a:rPr lang="en-US" dirty="0"/>
              <a:t>When you can show or hide pieces of code </a:t>
            </a:r>
          </a:p>
          <a:p>
            <a:endParaRPr lang="en-US" dirty="0"/>
          </a:p>
          <a:p>
            <a:endParaRPr lang="en-US" dirty="0"/>
          </a:p>
        </p:txBody>
      </p:sp>
    </p:spTree>
    <p:extLst>
      <p:ext uri="{BB962C8B-B14F-4D97-AF65-F5344CB8AC3E}">
        <p14:creationId xmlns:p14="http://schemas.microsoft.com/office/powerpoint/2010/main" val="8267207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72452-6EC7-AA4B-BAF3-D500C287B6A5}"/>
              </a:ext>
            </a:extLst>
          </p:cNvPr>
          <p:cNvSpPr>
            <a:spLocks noGrp="1"/>
          </p:cNvSpPr>
          <p:nvPr>
            <p:ph type="title"/>
          </p:nvPr>
        </p:nvSpPr>
        <p:spPr/>
        <p:txBody>
          <a:bodyPr>
            <a:normAutofit fontScale="90000"/>
          </a:bodyPr>
          <a:lstStyle/>
          <a:p>
            <a:endParaRPr lang="en-US" dirty="0"/>
          </a:p>
        </p:txBody>
      </p:sp>
      <p:pic>
        <p:nvPicPr>
          <p:cNvPr id="4" name="Screen Recording 2020-06-13 at 17.55.00.mov">
            <a:hlinkClick r:id="" action="ppaction://media"/>
            <a:extLst>
              <a:ext uri="{FF2B5EF4-FFF2-40B4-BE49-F238E27FC236}">
                <a16:creationId xmlns:a16="http://schemas.microsoft.com/office/drawing/2014/main" id="{D2810AAC-0B09-B444-AC30-1CC1FCA4BE44}"/>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l="22894" t="13751"/>
          <a:stretch/>
        </p:blipFill>
        <p:spPr>
          <a:xfrm>
            <a:off x="0" y="1"/>
            <a:ext cx="12192000" cy="6857999"/>
          </a:xfrm>
        </p:spPr>
      </p:pic>
    </p:spTree>
    <p:extLst>
      <p:ext uri="{BB962C8B-B14F-4D97-AF65-F5344CB8AC3E}">
        <p14:creationId xmlns:p14="http://schemas.microsoft.com/office/powerpoint/2010/main" val="1930922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41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8735E-6416-D24B-9FCC-E21A51B9214A}"/>
              </a:ext>
            </a:extLst>
          </p:cNvPr>
          <p:cNvSpPr>
            <a:spLocks noGrp="1"/>
          </p:cNvSpPr>
          <p:nvPr>
            <p:ph type="title"/>
          </p:nvPr>
        </p:nvSpPr>
        <p:spPr/>
        <p:txBody>
          <a:bodyPr>
            <a:normAutofit fontScale="90000"/>
          </a:bodyPr>
          <a:lstStyle/>
          <a:p>
            <a:r>
              <a:rPr lang="en-US" dirty="0"/>
              <a:t>IDE Debugging</a:t>
            </a:r>
          </a:p>
        </p:txBody>
      </p:sp>
      <p:sp>
        <p:nvSpPr>
          <p:cNvPr id="3" name="Content Placeholder 2">
            <a:extLst>
              <a:ext uri="{FF2B5EF4-FFF2-40B4-BE49-F238E27FC236}">
                <a16:creationId xmlns:a16="http://schemas.microsoft.com/office/drawing/2014/main" id="{675EB922-A6BB-F043-BFDC-AE943D5168C4}"/>
              </a:ext>
            </a:extLst>
          </p:cNvPr>
          <p:cNvSpPr>
            <a:spLocks noGrp="1"/>
          </p:cNvSpPr>
          <p:nvPr>
            <p:ph idx="1"/>
          </p:nvPr>
        </p:nvSpPr>
        <p:spPr/>
        <p:txBody>
          <a:bodyPr/>
          <a:lstStyle/>
          <a:p>
            <a:r>
              <a:rPr lang="en-US" dirty="0"/>
              <a:t>As part of your IDE, there is a debugger. </a:t>
            </a:r>
          </a:p>
          <a:p>
            <a:r>
              <a:rPr lang="en-US" dirty="0"/>
              <a:t>A debugger looks at your code and checks it for mistakes. </a:t>
            </a:r>
          </a:p>
          <a:p>
            <a:r>
              <a:rPr lang="en-US" dirty="0"/>
              <a:t>Do not confuse with compiler or interpreter which translates your code </a:t>
            </a:r>
          </a:p>
          <a:p>
            <a:r>
              <a:rPr lang="en-US" dirty="0"/>
              <a:t>Its just that a debugger will usually run first then your compiler or interpreter will translate if your code is perfect.</a:t>
            </a:r>
          </a:p>
          <a:p>
            <a:endParaRPr lang="en-US" dirty="0"/>
          </a:p>
        </p:txBody>
      </p:sp>
    </p:spTree>
    <p:extLst>
      <p:ext uri="{BB962C8B-B14F-4D97-AF65-F5344CB8AC3E}">
        <p14:creationId xmlns:p14="http://schemas.microsoft.com/office/powerpoint/2010/main" val="5424062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E71DE-969D-CC49-937E-765DF07A6253}"/>
              </a:ext>
            </a:extLst>
          </p:cNvPr>
          <p:cNvSpPr>
            <a:spLocks noGrp="1"/>
          </p:cNvSpPr>
          <p:nvPr>
            <p:ph type="title"/>
          </p:nvPr>
        </p:nvSpPr>
        <p:spPr/>
        <p:txBody>
          <a:bodyPr>
            <a:normAutofit fontScale="90000"/>
          </a:bodyPr>
          <a:lstStyle/>
          <a:p>
            <a:r>
              <a:rPr lang="en-US" dirty="0"/>
              <a:t>Types of debugging:</a:t>
            </a:r>
          </a:p>
        </p:txBody>
      </p:sp>
      <p:sp>
        <p:nvSpPr>
          <p:cNvPr id="3" name="Content Placeholder 2">
            <a:extLst>
              <a:ext uri="{FF2B5EF4-FFF2-40B4-BE49-F238E27FC236}">
                <a16:creationId xmlns:a16="http://schemas.microsoft.com/office/drawing/2014/main" id="{B29712F2-49E3-C14F-8713-13EC19BDED02}"/>
              </a:ext>
            </a:extLst>
          </p:cNvPr>
          <p:cNvSpPr>
            <a:spLocks noGrp="1"/>
          </p:cNvSpPr>
          <p:nvPr>
            <p:ph idx="1"/>
          </p:nvPr>
        </p:nvSpPr>
        <p:spPr/>
        <p:txBody>
          <a:bodyPr/>
          <a:lstStyle/>
          <a:p>
            <a:r>
              <a:rPr lang="en-US" dirty="0"/>
              <a:t>Single Stepping:</a:t>
            </a:r>
          </a:p>
          <a:p>
            <a:r>
              <a:rPr lang="en-US" dirty="0"/>
              <a:t>Each block of your code is checked one by one. </a:t>
            </a:r>
          </a:p>
          <a:p>
            <a:endParaRPr lang="en-US" dirty="0"/>
          </a:p>
          <a:p>
            <a:r>
              <a:rPr lang="en-US" dirty="0"/>
              <a:t>Breakpoint</a:t>
            </a:r>
          </a:p>
          <a:p>
            <a:r>
              <a:rPr lang="en-US" dirty="0"/>
              <a:t>You put special code into your code that tells the debugger “when you get to this point, stop and open the debugging / report window”</a:t>
            </a:r>
          </a:p>
          <a:p>
            <a:endParaRPr lang="en-US" dirty="0"/>
          </a:p>
          <a:p>
            <a:r>
              <a:rPr lang="en-US" dirty="0"/>
              <a:t>Debugging window / report window </a:t>
            </a:r>
          </a:p>
          <a:p>
            <a:r>
              <a:rPr lang="en-US" dirty="0"/>
              <a:t>Its where the debugger shows you where the mistake is. </a:t>
            </a:r>
          </a:p>
          <a:p>
            <a:endParaRPr lang="en-US" dirty="0"/>
          </a:p>
          <a:p>
            <a:endParaRPr lang="en-US" dirty="0"/>
          </a:p>
        </p:txBody>
      </p:sp>
    </p:spTree>
    <p:extLst>
      <p:ext uri="{BB962C8B-B14F-4D97-AF65-F5344CB8AC3E}">
        <p14:creationId xmlns:p14="http://schemas.microsoft.com/office/powerpoint/2010/main" val="156063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11921-5B0B-524F-A744-2A0CA760002A}"/>
              </a:ext>
            </a:extLst>
          </p:cNvPr>
          <p:cNvSpPr>
            <a:spLocks noGrp="1"/>
          </p:cNvSpPr>
          <p:nvPr>
            <p:ph type="title"/>
          </p:nvPr>
        </p:nvSpPr>
        <p:spPr/>
        <p:txBody>
          <a:bodyPr>
            <a:normAutofit fontScale="90000"/>
          </a:bodyPr>
          <a:lstStyle/>
          <a:p>
            <a:r>
              <a:rPr lang="en-US" dirty="0"/>
              <a:t>Language </a:t>
            </a:r>
          </a:p>
        </p:txBody>
      </p:sp>
      <p:sp>
        <p:nvSpPr>
          <p:cNvPr id="3" name="Content Placeholder 2">
            <a:extLst>
              <a:ext uri="{FF2B5EF4-FFF2-40B4-BE49-F238E27FC236}">
                <a16:creationId xmlns:a16="http://schemas.microsoft.com/office/drawing/2014/main" id="{E8910D67-AD0D-7E45-BECB-EB5D525C955C}"/>
              </a:ext>
            </a:extLst>
          </p:cNvPr>
          <p:cNvSpPr>
            <a:spLocks noGrp="1"/>
          </p:cNvSpPr>
          <p:nvPr>
            <p:ph idx="1"/>
          </p:nvPr>
        </p:nvSpPr>
        <p:spPr/>
        <p:txBody>
          <a:bodyPr/>
          <a:lstStyle/>
          <a:p>
            <a:r>
              <a:rPr lang="en-US" dirty="0"/>
              <a:t>What does this say?</a:t>
            </a:r>
          </a:p>
          <a:p>
            <a:r>
              <a:rPr lang="kk-KZ" dirty="0"/>
              <a:t>Бұл мен аударуда қолданатын кездейсоқ мәтін</a:t>
            </a:r>
            <a:endParaRPr lang="en-GB" dirty="0"/>
          </a:p>
          <a:p>
            <a:endParaRPr lang="en-GB" dirty="0"/>
          </a:p>
          <a:p>
            <a:r>
              <a:rPr lang="en-GB" dirty="0"/>
              <a:t>How about this:</a:t>
            </a:r>
          </a:p>
          <a:p>
            <a:r>
              <a:rPr lang="zh-CN" altLang="en-US"/>
              <a:t>这是我用来翻译的一些随机文本</a:t>
            </a:r>
            <a:endParaRPr lang="en-GB" altLang="zh-CN" dirty="0"/>
          </a:p>
          <a:p>
            <a:endParaRPr lang="en-GB" dirty="0"/>
          </a:p>
          <a:p>
            <a:r>
              <a:rPr lang="en-GB" dirty="0"/>
              <a:t>And now?</a:t>
            </a:r>
          </a:p>
          <a:p>
            <a:r>
              <a:rPr lang="en-US" dirty="0"/>
              <a:t>This is some random text that I'm using to translate </a:t>
            </a:r>
          </a:p>
          <a:p>
            <a:endParaRPr lang="en-US" dirty="0"/>
          </a:p>
          <a:p>
            <a:r>
              <a:rPr lang="en-US" dirty="0"/>
              <a:t>It (should be) the same sentence in Kazakh, Mandarin and English. </a:t>
            </a:r>
          </a:p>
          <a:p>
            <a:r>
              <a:rPr lang="en-US" dirty="0"/>
              <a:t>But why could you not read the Kazakh?</a:t>
            </a:r>
          </a:p>
        </p:txBody>
      </p:sp>
    </p:spTree>
    <p:extLst>
      <p:ext uri="{BB962C8B-B14F-4D97-AF65-F5344CB8AC3E}">
        <p14:creationId xmlns:p14="http://schemas.microsoft.com/office/powerpoint/2010/main" val="3663193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1E4BB-2478-654B-B959-07D7F268ABCC}"/>
              </a:ext>
            </a:extLst>
          </p:cNvPr>
          <p:cNvSpPr>
            <a:spLocks noGrp="1"/>
          </p:cNvSpPr>
          <p:nvPr>
            <p:ph type="title"/>
          </p:nvPr>
        </p:nvSpPr>
        <p:spPr/>
        <p:txBody>
          <a:bodyPr>
            <a:normAutofit fontScale="90000"/>
          </a:bodyPr>
          <a:lstStyle/>
          <a:p>
            <a:r>
              <a:rPr lang="en-US" dirty="0"/>
              <a:t>Language</a:t>
            </a:r>
          </a:p>
        </p:txBody>
      </p:sp>
      <p:sp>
        <p:nvSpPr>
          <p:cNvPr id="3" name="Content Placeholder 2">
            <a:extLst>
              <a:ext uri="{FF2B5EF4-FFF2-40B4-BE49-F238E27FC236}">
                <a16:creationId xmlns:a16="http://schemas.microsoft.com/office/drawing/2014/main" id="{E3348952-28C6-7B4F-BA96-0A73710D3541}"/>
              </a:ext>
            </a:extLst>
          </p:cNvPr>
          <p:cNvSpPr>
            <a:spLocks noGrp="1"/>
          </p:cNvSpPr>
          <p:nvPr>
            <p:ph idx="1"/>
          </p:nvPr>
        </p:nvSpPr>
        <p:spPr/>
        <p:txBody>
          <a:bodyPr>
            <a:normAutofit lnSpcReduction="10000"/>
          </a:bodyPr>
          <a:lstStyle/>
          <a:p>
            <a:r>
              <a:rPr lang="en-US" dirty="0"/>
              <a:t>Can a computer understand:</a:t>
            </a:r>
          </a:p>
          <a:p>
            <a:r>
              <a:rPr lang="en-US" dirty="0"/>
              <a:t>5 </a:t>
            </a:r>
          </a:p>
          <a:p>
            <a:endParaRPr lang="en-US" dirty="0"/>
          </a:p>
          <a:p>
            <a:r>
              <a:rPr lang="en-US" dirty="0"/>
              <a:t>No, it can only understand Binary, so 5 is really 0 1 0 1. </a:t>
            </a:r>
          </a:p>
          <a:p>
            <a:endParaRPr lang="en-US" dirty="0"/>
          </a:p>
          <a:p>
            <a:r>
              <a:rPr lang="en-US" dirty="0"/>
              <a:t>So everything we do needs to converted into Binary</a:t>
            </a:r>
          </a:p>
          <a:p>
            <a:endParaRPr lang="en-US" dirty="0"/>
          </a:p>
          <a:p>
            <a:r>
              <a:rPr lang="en-US" dirty="0"/>
              <a:t>But we don’t say converted, we have to say it gets translated into Binary </a:t>
            </a:r>
          </a:p>
          <a:p>
            <a:endParaRPr lang="en-US" dirty="0"/>
          </a:p>
          <a:p>
            <a:r>
              <a:rPr lang="en-US" dirty="0"/>
              <a:t>There are three types of translators that do the translating</a:t>
            </a:r>
          </a:p>
          <a:p>
            <a:pPr marL="514350" indent="-514350">
              <a:buAutoNum type="arabicPeriod"/>
            </a:pPr>
            <a:r>
              <a:rPr lang="en-US" dirty="0"/>
              <a:t>Assembler</a:t>
            </a:r>
          </a:p>
          <a:p>
            <a:pPr marL="514350" indent="-514350">
              <a:buAutoNum type="arabicPeriod"/>
            </a:pPr>
            <a:r>
              <a:rPr lang="en-US" dirty="0"/>
              <a:t>Interpreter</a:t>
            </a:r>
          </a:p>
          <a:p>
            <a:pPr marL="514350" indent="-514350">
              <a:buAutoNum type="arabicPeriod"/>
            </a:pPr>
            <a:r>
              <a:rPr lang="en-US" dirty="0"/>
              <a:t>Compiler </a:t>
            </a:r>
          </a:p>
        </p:txBody>
      </p:sp>
    </p:spTree>
    <p:extLst>
      <p:ext uri="{BB962C8B-B14F-4D97-AF65-F5344CB8AC3E}">
        <p14:creationId xmlns:p14="http://schemas.microsoft.com/office/powerpoint/2010/main" val="2208295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5BA68-6098-6746-9299-D60E76841541}"/>
              </a:ext>
            </a:extLst>
          </p:cNvPr>
          <p:cNvSpPr>
            <a:spLocks noGrp="1"/>
          </p:cNvSpPr>
          <p:nvPr>
            <p:ph type="title"/>
          </p:nvPr>
        </p:nvSpPr>
        <p:spPr/>
        <p:txBody>
          <a:bodyPr>
            <a:normAutofit fontScale="90000"/>
          </a:bodyPr>
          <a:lstStyle/>
          <a:p>
            <a:r>
              <a:rPr lang="en-US" dirty="0"/>
              <a:t>Assembler </a:t>
            </a:r>
          </a:p>
        </p:txBody>
      </p:sp>
      <p:sp>
        <p:nvSpPr>
          <p:cNvPr id="3" name="Content Placeholder 2">
            <a:extLst>
              <a:ext uri="{FF2B5EF4-FFF2-40B4-BE49-F238E27FC236}">
                <a16:creationId xmlns:a16="http://schemas.microsoft.com/office/drawing/2014/main" id="{6B06569F-6A00-0844-80AA-13C8817C5E4D}"/>
              </a:ext>
            </a:extLst>
          </p:cNvPr>
          <p:cNvSpPr>
            <a:spLocks noGrp="1"/>
          </p:cNvSpPr>
          <p:nvPr>
            <p:ph idx="1"/>
          </p:nvPr>
        </p:nvSpPr>
        <p:spPr/>
        <p:txBody>
          <a:bodyPr/>
          <a:lstStyle/>
          <a:p>
            <a:r>
              <a:rPr lang="en-US" dirty="0"/>
              <a:t>The first type of translator is an Assembler. </a:t>
            </a:r>
          </a:p>
          <a:p>
            <a:endParaRPr lang="en-US" dirty="0"/>
          </a:p>
          <a:p>
            <a:r>
              <a:rPr lang="en-US" dirty="0"/>
              <a:t>An Assembler only translates Assembly Language.</a:t>
            </a:r>
          </a:p>
          <a:p>
            <a:r>
              <a:rPr lang="en-US" dirty="0"/>
              <a:t>Assembly Language is considered as a Low Level Language</a:t>
            </a:r>
          </a:p>
          <a:p>
            <a:endParaRPr lang="en-US" dirty="0"/>
          </a:p>
          <a:p>
            <a:r>
              <a:rPr lang="en-US" dirty="0"/>
              <a:t>We actually did this in Unit 4.2 – Assembly Language, so we will do it again but quickly. </a:t>
            </a:r>
          </a:p>
          <a:p>
            <a:endParaRPr lang="en-US" dirty="0"/>
          </a:p>
          <a:p>
            <a:endParaRPr lang="en-US" dirty="0"/>
          </a:p>
        </p:txBody>
      </p:sp>
    </p:spTree>
    <p:extLst>
      <p:ext uri="{BB962C8B-B14F-4D97-AF65-F5344CB8AC3E}">
        <p14:creationId xmlns:p14="http://schemas.microsoft.com/office/powerpoint/2010/main" val="1310872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A4D26-BAE0-434D-954F-D55B2904E654}"/>
              </a:ext>
            </a:extLst>
          </p:cNvPr>
          <p:cNvSpPr>
            <a:spLocks noGrp="1"/>
          </p:cNvSpPr>
          <p:nvPr>
            <p:ph type="title"/>
          </p:nvPr>
        </p:nvSpPr>
        <p:spPr/>
        <p:txBody>
          <a:bodyPr>
            <a:normAutofit fontScale="90000"/>
          </a:bodyPr>
          <a:lstStyle/>
          <a:p>
            <a:r>
              <a:rPr lang="en-US" dirty="0"/>
              <a:t>Assembler</a:t>
            </a:r>
          </a:p>
        </p:txBody>
      </p:sp>
      <p:sp>
        <p:nvSpPr>
          <p:cNvPr id="3" name="Content Placeholder 2">
            <a:extLst>
              <a:ext uri="{FF2B5EF4-FFF2-40B4-BE49-F238E27FC236}">
                <a16:creationId xmlns:a16="http://schemas.microsoft.com/office/drawing/2014/main" id="{1CAF158D-694B-A24B-948A-F94DD608E14E}"/>
              </a:ext>
            </a:extLst>
          </p:cNvPr>
          <p:cNvSpPr>
            <a:spLocks noGrp="1"/>
          </p:cNvSpPr>
          <p:nvPr>
            <p:ph idx="1"/>
          </p:nvPr>
        </p:nvSpPr>
        <p:spPr/>
        <p:txBody>
          <a:bodyPr>
            <a:normAutofit lnSpcReduction="10000"/>
          </a:bodyPr>
          <a:lstStyle/>
          <a:p>
            <a:r>
              <a:rPr lang="en-US" dirty="0"/>
              <a:t>So Assembly language is code. </a:t>
            </a:r>
          </a:p>
          <a:p>
            <a:r>
              <a:rPr lang="en-US" dirty="0"/>
              <a:t>The code is made from two parts</a:t>
            </a:r>
          </a:p>
          <a:p>
            <a:endParaRPr lang="en-US" dirty="0"/>
          </a:p>
          <a:p>
            <a:r>
              <a:rPr lang="en-US" dirty="0"/>
              <a:t>Opcode</a:t>
            </a:r>
          </a:p>
          <a:p>
            <a:r>
              <a:rPr lang="en-US" dirty="0"/>
              <a:t>Operand</a:t>
            </a:r>
          </a:p>
          <a:p>
            <a:endParaRPr lang="en-US" dirty="0"/>
          </a:p>
          <a:p>
            <a:r>
              <a:rPr lang="en-US" dirty="0"/>
              <a:t>This assembly language code then has to be translated into machine code (binary)</a:t>
            </a:r>
          </a:p>
          <a:p>
            <a:endParaRPr lang="en-US" dirty="0"/>
          </a:p>
          <a:p>
            <a:r>
              <a:rPr lang="en-US" dirty="0"/>
              <a:t>The job of translating assembly language is done by the Assembler. </a:t>
            </a:r>
          </a:p>
          <a:p>
            <a:endParaRPr lang="en-US" dirty="0"/>
          </a:p>
          <a:p>
            <a:r>
              <a:rPr lang="en-US" dirty="0"/>
              <a:t>There are two types of assembler </a:t>
            </a:r>
          </a:p>
          <a:p>
            <a:r>
              <a:rPr lang="en-US" dirty="0"/>
              <a:t>One Pass Assembler </a:t>
            </a:r>
          </a:p>
          <a:p>
            <a:r>
              <a:rPr lang="en-US" dirty="0"/>
              <a:t>Two Pass Assembler</a:t>
            </a:r>
          </a:p>
        </p:txBody>
      </p:sp>
    </p:spTree>
    <p:extLst>
      <p:ext uri="{BB962C8B-B14F-4D97-AF65-F5344CB8AC3E}">
        <p14:creationId xmlns:p14="http://schemas.microsoft.com/office/powerpoint/2010/main" val="495424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58C70-333B-F744-A777-69FEACA3F59C}"/>
              </a:ext>
            </a:extLst>
          </p:cNvPr>
          <p:cNvSpPr>
            <a:spLocks noGrp="1"/>
          </p:cNvSpPr>
          <p:nvPr>
            <p:ph type="title"/>
          </p:nvPr>
        </p:nvSpPr>
        <p:spPr/>
        <p:txBody>
          <a:bodyPr>
            <a:normAutofit fontScale="90000"/>
          </a:bodyPr>
          <a:lstStyle/>
          <a:p>
            <a:r>
              <a:rPr lang="en-US" dirty="0"/>
              <a:t>One Pass</a:t>
            </a:r>
          </a:p>
        </p:txBody>
      </p:sp>
      <p:sp>
        <p:nvSpPr>
          <p:cNvPr id="3" name="Content Placeholder 2">
            <a:extLst>
              <a:ext uri="{FF2B5EF4-FFF2-40B4-BE49-F238E27FC236}">
                <a16:creationId xmlns:a16="http://schemas.microsoft.com/office/drawing/2014/main" id="{6C3F15F3-6D11-3B42-8BED-F357508C6964}"/>
              </a:ext>
            </a:extLst>
          </p:cNvPr>
          <p:cNvSpPr>
            <a:spLocks noGrp="1"/>
          </p:cNvSpPr>
          <p:nvPr>
            <p:ph idx="1"/>
          </p:nvPr>
        </p:nvSpPr>
        <p:spPr/>
        <p:txBody>
          <a:bodyPr/>
          <a:lstStyle/>
          <a:p>
            <a:r>
              <a:rPr lang="en-US" dirty="0"/>
              <a:t>Okay, this is where Cambridge wants me to explain: “What is a one-pass assembler” but really what they want is about a Load-and-go assembler. </a:t>
            </a:r>
          </a:p>
          <a:p>
            <a:endParaRPr lang="en-US" dirty="0"/>
          </a:p>
          <a:p>
            <a:r>
              <a:rPr lang="en-US" dirty="0"/>
              <a:t>Load-and-go Assembler </a:t>
            </a:r>
          </a:p>
          <a:p>
            <a:endParaRPr lang="en-US" dirty="0"/>
          </a:p>
          <a:p>
            <a:r>
              <a:rPr lang="en-US" dirty="0"/>
              <a:t>You write your assembly code </a:t>
            </a:r>
          </a:p>
          <a:p>
            <a:r>
              <a:rPr lang="en-US" dirty="0"/>
              <a:t>The assembler looks at each line</a:t>
            </a:r>
          </a:p>
          <a:p>
            <a:r>
              <a:rPr lang="en-US" dirty="0"/>
              <a:t>Right away it executes each line </a:t>
            </a:r>
          </a:p>
          <a:p>
            <a:endParaRPr lang="en-US" dirty="0"/>
          </a:p>
          <a:p>
            <a:r>
              <a:rPr lang="en-US" dirty="0"/>
              <a:t>+ Fast. Because it does things right away</a:t>
            </a:r>
          </a:p>
          <a:p>
            <a:r>
              <a:rPr lang="en-US" dirty="0"/>
              <a:t>- Stupid. Because it does not check for errors </a:t>
            </a:r>
          </a:p>
          <a:p>
            <a:r>
              <a:rPr lang="en-US" dirty="0"/>
              <a:t>- Stupid, no forward referencing </a:t>
            </a:r>
          </a:p>
        </p:txBody>
      </p:sp>
    </p:spTree>
    <p:extLst>
      <p:ext uri="{BB962C8B-B14F-4D97-AF65-F5344CB8AC3E}">
        <p14:creationId xmlns:p14="http://schemas.microsoft.com/office/powerpoint/2010/main" val="1277224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40054-909E-144B-ADE0-90B11DD6738C}"/>
              </a:ext>
            </a:extLst>
          </p:cNvPr>
          <p:cNvSpPr>
            <a:spLocks noGrp="1"/>
          </p:cNvSpPr>
          <p:nvPr>
            <p:ph type="title"/>
          </p:nvPr>
        </p:nvSpPr>
        <p:spPr/>
        <p:txBody>
          <a:bodyPr>
            <a:normAutofit fontScale="90000"/>
          </a:bodyPr>
          <a:lstStyle/>
          <a:p>
            <a:r>
              <a:rPr lang="en-US" dirty="0"/>
              <a:t>Real one-pass assembler </a:t>
            </a:r>
          </a:p>
        </p:txBody>
      </p:sp>
      <p:sp>
        <p:nvSpPr>
          <p:cNvPr id="3" name="Content Placeholder 2">
            <a:extLst>
              <a:ext uri="{FF2B5EF4-FFF2-40B4-BE49-F238E27FC236}">
                <a16:creationId xmlns:a16="http://schemas.microsoft.com/office/drawing/2014/main" id="{C3BE3517-BF80-3449-B862-D9A4F3D9E023}"/>
              </a:ext>
            </a:extLst>
          </p:cNvPr>
          <p:cNvSpPr>
            <a:spLocks noGrp="1"/>
          </p:cNvSpPr>
          <p:nvPr>
            <p:ph idx="1"/>
          </p:nvPr>
        </p:nvSpPr>
        <p:spPr/>
        <p:txBody>
          <a:bodyPr>
            <a:normAutofit fontScale="92500" lnSpcReduction="20000"/>
          </a:bodyPr>
          <a:lstStyle/>
          <a:p>
            <a:r>
              <a:rPr lang="en-US" dirty="0"/>
              <a:t>So if load-and-go is too stupid, then we can use a one pass assembler. </a:t>
            </a:r>
          </a:p>
          <a:p>
            <a:endParaRPr lang="en-US" dirty="0"/>
          </a:p>
          <a:p>
            <a:r>
              <a:rPr lang="en-US" dirty="0"/>
              <a:t>One-pass assembler </a:t>
            </a:r>
          </a:p>
          <a:p>
            <a:pPr marL="514350" indent="-514350">
              <a:buAutoNum type="arabicPeriod"/>
            </a:pPr>
            <a:r>
              <a:rPr lang="en-US" dirty="0"/>
              <a:t>Reads all your code one time </a:t>
            </a:r>
          </a:p>
          <a:p>
            <a:pPr marL="514350" indent="-514350">
              <a:buAutoNum type="arabicPeriod"/>
            </a:pPr>
            <a:r>
              <a:rPr lang="en-US" dirty="0"/>
              <a:t>As it reads your code it builds two tables. An Opcode Table and a Symbol table</a:t>
            </a:r>
          </a:p>
          <a:p>
            <a:endParaRPr lang="en-US" dirty="0"/>
          </a:p>
          <a:p>
            <a:r>
              <a:rPr lang="en-US" dirty="0"/>
              <a:t>The opcode table just says “oh you typed in 107, it means ADD something” </a:t>
            </a:r>
          </a:p>
          <a:p>
            <a:r>
              <a:rPr lang="en-US" dirty="0"/>
              <a:t>So ADD is put in the table</a:t>
            </a:r>
          </a:p>
          <a:p>
            <a:r>
              <a:rPr lang="en-US" dirty="0"/>
              <a:t>We want to add whatever is in memory location 07, so 07 is put in the symbol table</a:t>
            </a:r>
          </a:p>
          <a:p>
            <a:endParaRPr lang="en-US" dirty="0"/>
          </a:p>
          <a:p>
            <a:r>
              <a:rPr lang="en-US" dirty="0"/>
              <a:t>3. When it finishes building the tables, then your code is run </a:t>
            </a:r>
          </a:p>
          <a:p>
            <a:endParaRPr lang="en-US" dirty="0"/>
          </a:p>
          <a:p>
            <a:r>
              <a:rPr lang="en-US" dirty="0"/>
              <a:t>+ Fast, only one pass</a:t>
            </a:r>
          </a:p>
          <a:p>
            <a:r>
              <a:rPr lang="en-US" dirty="0"/>
              <a:t>+ If there’s any errors it can see </a:t>
            </a:r>
          </a:p>
          <a:p>
            <a:r>
              <a:rPr lang="en-US" dirty="0"/>
              <a:t>- Cannot handle forward referencing </a:t>
            </a:r>
          </a:p>
        </p:txBody>
      </p:sp>
    </p:spTree>
    <p:extLst>
      <p:ext uri="{BB962C8B-B14F-4D97-AF65-F5344CB8AC3E}">
        <p14:creationId xmlns:p14="http://schemas.microsoft.com/office/powerpoint/2010/main" val="3625274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193F3-FDA2-2746-9CE1-CCFE016BD1C9}"/>
              </a:ext>
            </a:extLst>
          </p:cNvPr>
          <p:cNvSpPr>
            <a:spLocks noGrp="1"/>
          </p:cNvSpPr>
          <p:nvPr>
            <p:ph type="title"/>
          </p:nvPr>
        </p:nvSpPr>
        <p:spPr/>
        <p:txBody>
          <a:bodyPr>
            <a:normAutofit fontScale="90000"/>
          </a:bodyPr>
          <a:lstStyle/>
          <a:p>
            <a:r>
              <a:rPr lang="en-US" dirty="0"/>
              <a:t>Interpreter and Compiler</a:t>
            </a:r>
          </a:p>
        </p:txBody>
      </p:sp>
      <p:sp>
        <p:nvSpPr>
          <p:cNvPr id="3" name="Content Placeholder 2">
            <a:extLst>
              <a:ext uri="{FF2B5EF4-FFF2-40B4-BE49-F238E27FC236}">
                <a16:creationId xmlns:a16="http://schemas.microsoft.com/office/drawing/2014/main" id="{D9B5C4ED-5EAD-7E4F-B4D3-4E657EE76B88}"/>
              </a:ext>
            </a:extLst>
          </p:cNvPr>
          <p:cNvSpPr>
            <a:spLocks noGrp="1"/>
          </p:cNvSpPr>
          <p:nvPr>
            <p:ph idx="1"/>
          </p:nvPr>
        </p:nvSpPr>
        <p:spPr/>
        <p:txBody>
          <a:bodyPr/>
          <a:lstStyle/>
          <a:p>
            <a:r>
              <a:rPr lang="en-US" dirty="0"/>
              <a:t>An interpreter is one way to translate a high level language</a:t>
            </a:r>
          </a:p>
          <a:p>
            <a:endParaRPr lang="en-US" dirty="0"/>
          </a:p>
          <a:p>
            <a:r>
              <a:rPr lang="en-US" dirty="0"/>
              <a:t>A compiler is another way to translate a high level language </a:t>
            </a:r>
          </a:p>
          <a:p>
            <a:endParaRPr lang="en-US" dirty="0"/>
          </a:p>
          <a:p>
            <a:r>
              <a:rPr lang="en-US" dirty="0"/>
              <a:t>We code in high level languages. C, C#, C++, Python, Visual Basic, HTML, Java, Java Script are all types of High Level Languages </a:t>
            </a:r>
          </a:p>
          <a:p>
            <a:endParaRPr lang="en-US" dirty="0"/>
          </a:p>
          <a:p>
            <a:r>
              <a:rPr lang="en-US" dirty="0"/>
              <a:t>High Level Language (HLL) = Code written that looks similar to English </a:t>
            </a:r>
          </a:p>
        </p:txBody>
      </p:sp>
    </p:spTree>
    <p:extLst>
      <p:ext uri="{BB962C8B-B14F-4D97-AF65-F5344CB8AC3E}">
        <p14:creationId xmlns:p14="http://schemas.microsoft.com/office/powerpoint/2010/main" val="14422241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TotalTime>
  <Words>2036</Words>
  <Application>Microsoft Macintosh PowerPoint</Application>
  <PresentationFormat>Widescreen</PresentationFormat>
  <Paragraphs>269</Paragraphs>
  <Slides>29</Slides>
  <Notes>1</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等线</vt:lpstr>
      <vt:lpstr>Arial</vt:lpstr>
      <vt:lpstr>Calibri</vt:lpstr>
      <vt:lpstr>Calibri Light</vt:lpstr>
      <vt:lpstr>Office Theme</vt:lpstr>
      <vt:lpstr>5.2 Language Translators</vt:lpstr>
      <vt:lpstr>Today</vt:lpstr>
      <vt:lpstr>Language </vt:lpstr>
      <vt:lpstr>Language</vt:lpstr>
      <vt:lpstr>Assembler </vt:lpstr>
      <vt:lpstr>Assembler</vt:lpstr>
      <vt:lpstr>One Pass</vt:lpstr>
      <vt:lpstr>Real one-pass assembler </vt:lpstr>
      <vt:lpstr>Interpreter and Compiler</vt:lpstr>
      <vt:lpstr>Video Questions:</vt:lpstr>
      <vt:lpstr>PowerPoint Presentation</vt:lpstr>
      <vt:lpstr>Video Questions:</vt:lpstr>
      <vt:lpstr>Extra info - Interpreter</vt:lpstr>
      <vt:lpstr>Extra info - Compiler</vt:lpstr>
      <vt:lpstr>Why Cambridge….Why?</vt:lpstr>
      <vt:lpstr>Today</vt:lpstr>
      <vt:lpstr>Compiler and Interpreter</vt:lpstr>
      <vt:lpstr>JAVA</vt:lpstr>
      <vt:lpstr>JAVA</vt:lpstr>
      <vt:lpstr>JAVA BYTECODE AND JVM</vt:lpstr>
      <vt:lpstr>Why?</vt:lpstr>
      <vt:lpstr>What about your program?</vt:lpstr>
      <vt:lpstr>IDE</vt:lpstr>
      <vt:lpstr>PowerPoint Presentation</vt:lpstr>
      <vt:lpstr>Some more features of an IDE</vt:lpstr>
      <vt:lpstr>IDE Features</vt:lpstr>
      <vt:lpstr>PowerPoint Presentation</vt:lpstr>
      <vt:lpstr>IDE Debugging</vt:lpstr>
      <vt:lpstr>Types of debugging: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5.2 Language Translators</dc:title>
  <dc:creator>amar anwar</dc:creator>
  <cp:lastModifiedBy>amar anwar</cp:lastModifiedBy>
  <cp:revision>11</cp:revision>
  <dcterms:created xsi:type="dcterms:W3CDTF">2020-06-12T12:49:36Z</dcterms:created>
  <dcterms:modified xsi:type="dcterms:W3CDTF">2020-06-13T10:27:05Z</dcterms:modified>
</cp:coreProperties>
</file>

<file path=docProps/thumbnail.jpeg>
</file>